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70"/>
  </p:notesMasterIdLst>
  <p:sldIdLst>
    <p:sldId id="256" r:id="rId2"/>
    <p:sldId id="298" r:id="rId3"/>
    <p:sldId id="257" r:id="rId4"/>
    <p:sldId id="258" r:id="rId5"/>
    <p:sldId id="259" r:id="rId6"/>
    <p:sldId id="262" r:id="rId7"/>
    <p:sldId id="295" r:id="rId8"/>
    <p:sldId id="296" r:id="rId9"/>
    <p:sldId id="264" r:id="rId10"/>
    <p:sldId id="265" r:id="rId11"/>
    <p:sldId id="260" r:id="rId12"/>
    <p:sldId id="266" r:id="rId13"/>
    <p:sldId id="267" r:id="rId14"/>
    <p:sldId id="297" r:id="rId15"/>
    <p:sldId id="268" r:id="rId16"/>
    <p:sldId id="261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9" r:id="rId32"/>
    <p:sldId id="286" r:id="rId33"/>
    <p:sldId id="288" r:id="rId34"/>
    <p:sldId id="291" r:id="rId35"/>
    <p:sldId id="292" r:id="rId36"/>
    <p:sldId id="293" r:id="rId37"/>
    <p:sldId id="294" r:id="rId38"/>
    <p:sldId id="300" r:id="rId39"/>
    <p:sldId id="301" r:id="rId40"/>
    <p:sldId id="302" r:id="rId41"/>
    <p:sldId id="303" r:id="rId42"/>
    <p:sldId id="304" r:id="rId43"/>
    <p:sldId id="305" r:id="rId44"/>
    <p:sldId id="312" r:id="rId45"/>
    <p:sldId id="313" r:id="rId46"/>
    <p:sldId id="314" r:id="rId47"/>
    <p:sldId id="315" r:id="rId48"/>
    <p:sldId id="316" r:id="rId49"/>
    <p:sldId id="338" r:id="rId50"/>
    <p:sldId id="317" r:id="rId51"/>
    <p:sldId id="318" r:id="rId52"/>
    <p:sldId id="319" r:id="rId53"/>
    <p:sldId id="320" r:id="rId54"/>
    <p:sldId id="324" r:id="rId55"/>
    <p:sldId id="326" r:id="rId56"/>
    <p:sldId id="325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23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23997-D1AD-4589-8DDB-9E36DCCEC8DE}" type="datetimeFigureOut">
              <a:rPr lang="en-GB" smtClean="0"/>
              <a:pPr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D85D-E056-4C26-BA03-3705E367F0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7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84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3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00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8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9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C1C9-D16C-4DDC-93AC-53B1B4366A9A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8C8FBA-804B-452A-AA9B-DF73CCC04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8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i.org/About-Us/Ethics/~/media/PDF/Ethics/ap_pmicodeofethics_POR-Final.ash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dishgroup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asadodesenvolvedor.com.br/lean-ux/?utm_campaign=artigo-1qd-23&amp;utm_medium=content-text&amp;utm_source=blog-casa&amp;utm_content=antes-de-solta-la-no-mercado&amp;utm_term=ciclo-de-vida-do-produto" TargetMode="External"/><Relationship Id="rId2" Type="http://schemas.openxmlformats.org/officeDocument/2006/relationships/hyperlink" Target="https://blog.casadodesenvolvedor.com.br/design-thinking/?utm_campaign=artigo-1qd-23&amp;utm_medium=content-text&amp;utm_source=blog-casa&amp;utm_content=conceitos-de-sua-criacao&amp;utm_term=ciclo-de-vida-do-produto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i.org/PMBOK-Guide-and-Standards/Standards-Library-of-PMI-Global-Standards.aspx" TargetMode="External"/><Relationship Id="rId2" Type="http://schemas.openxmlformats.org/officeDocument/2006/relationships/hyperlink" Target="http://www.pmi.org/Certification/What-are-PMI-Certifications.asp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asadodesenvolvedor.com.br/emotional-branding/?utm_campaign=artigo-1qd-23&amp;utm_medium=content-text&amp;utm_source=blog-casa&amp;utm_content=presenca-da-marca&amp;utm_term=ciclo-de-vida-do-produto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asadodesenvolvedor.com.br/importancia-do-ux-design/?utm_campaign=artigo-1qd-23&amp;utm_medium=content-text&amp;utm_source=blog-casa&amp;utm_content=melhorias&amp;utm_term=ciclo-de-vida-do-produto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D674-2EEA-4260-AFAB-21D9CAE5C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655092"/>
            <a:ext cx="10413241" cy="5500047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GESTÃO DE PROJECTOS</a:t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AULAS 2, 3, 4 e 5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/>
            </a:r>
            <a:br>
              <a:rPr lang="pt-PT" dirty="0"/>
            </a:b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E0A42A8-6683-355B-592D-F9A9D667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1" y="152400"/>
            <a:ext cx="1546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EEBF7-544B-8320-2057-D25ACACCED0B}"/>
              </a:ext>
            </a:extLst>
          </p:cNvPr>
          <p:cNvSpPr txBox="1"/>
          <p:nvPr/>
        </p:nvSpPr>
        <p:spPr>
          <a:xfrm>
            <a:off x="1799406" y="333529"/>
            <a:ext cx="628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000000"/>
                </a:solidFill>
                <a:latin typeface="Cambria" panose="02040503050406030204" pitchFamily="18" charset="0"/>
              </a:rPr>
              <a:t>INSTITUTO SUPERIOR DE TRANSPORTES E COMUNICAÇÃO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A0E78-E3A0-E8BD-F4DA-25FA48FC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197" y="1354393"/>
            <a:ext cx="759593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  <a:t>Departamento de Gestão, Economia e Finanças</a:t>
            </a:r>
            <a:br>
              <a:rPr lang="pt-PT" alt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pt-PT" alt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  <a:t>Disciplina: Gestão de Empresas e de </a:t>
            </a:r>
            <a:r>
              <a:rPr lang="pt-PT" altLang="en-US" sz="21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Projectos</a:t>
            </a:r>
            <a:endParaRPr lang="pt-PT" altLang="en-US" sz="21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9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0915-B656-4415-B855-C3485F29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194" y="92247"/>
            <a:ext cx="9851658" cy="753352"/>
          </a:xfrm>
        </p:spPr>
        <p:txBody>
          <a:bodyPr/>
          <a:lstStyle/>
          <a:p>
            <a:r>
              <a:rPr lang="pt-PT" b="1" dirty="0"/>
              <a:t>Processos de </a:t>
            </a:r>
            <a:r>
              <a:rPr lang="pt-BR" b="1" dirty="0"/>
              <a:t>gestão</a:t>
            </a:r>
            <a:r>
              <a:rPr lang="pt-PT" b="1" dirty="0"/>
              <a:t> de projectos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400B-470C-44BF-ACE3-30929374B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194" y="845599"/>
            <a:ext cx="10388234" cy="592015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aplicação dos conhecimentos requer a adopção eficaz de processos apropriados.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área de conhecimento abrange diversos processos na gestão de projectos.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um conjunto de acções e atividades interrelacionadas que são executadas para alcançar um objectivo.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processo é caracterizado por suas entradas, as ferramentas e as técnicas que podem ser aplicadas, e as saídas resultantes.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0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A8BF-1670-4C01-B247-573419E9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87" y="190499"/>
            <a:ext cx="9910274" cy="765075"/>
          </a:xfrm>
        </p:spPr>
        <p:txBody>
          <a:bodyPr/>
          <a:lstStyle/>
          <a:p>
            <a:r>
              <a:rPr lang="pt-PT" b="1" dirty="0"/>
              <a:t>Processos de </a:t>
            </a:r>
            <a:r>
              <a:rPr lang="pt-BR" b="1" dirty="0"/>
              <a:t>gestão</a:t>
            </a:r>
            <a:r>
              <a:rPr lang="pt-PT" b="1" dirty="0"/>
              <a:t> de projectos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948CAD-9222-4FF6-9AB3-FEC001084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228" y="983208"/>
            <a:ext cx="8018019" cy="56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4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D13D-2DAF-466D-967B-157CA3DF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91" y="0"/>
            <a:ext cx="9886827" cy="753352"/>
          </a:xfrm>
        </p:spPr>
        <p:txBody>
          <a:bodyPr/>
          <a:lstStyle/>
          <a:p>
            <a:r>
              <a:rPr lang="pt-PT" dirty="0"/>
              <a:t>Processos de </a:t>
            </a:r>
            <a:r>
              <a:rPr lang="pt-BR" dirty="0"/>
              <a:t>gestão</a:t>
            </a:r>
            <a:r>
              <a:rPr lang="pt-PT" dirty="0"/>
              <a:t> de projectos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9AEC7-E8D4-4EE6-BB1E-372936E68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753353"/>
            <a:ext cx="10187528" cy="59613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cinco 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grupos de processos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projectos são: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Iniciação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Planeamento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Execução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Monitoramento e Controle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Encerramento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8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6CDD-3E20-4A9F-9788-6BA64120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34" y="106342"/>
            <a:ext cx="10515600" cy="695812"/>
          </a:xfrm>
        </p:spPr>
        <p:txBody>
          <a:bodyPr>
            <a:normAutofit/>
          </a:bodyPr>
          <a:lstStyle/>
          <a:p>
            <a:r>
              <a:rPr lang="pt-PT" b="1" dirty="0"/>
              <a:t>Processos de </a:t>
            </a:r>
            <a:r>
              <a:rPr lang="pt-BR" b="1" dirty="0"/>
              <a:t>gestão</a:t>
            </a:r>
            <a:r>
              <a:rPr lang="pt-PT" b="1" dirty="0"/>
              <a:t> de projectos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FF05-680D-419F-A011-7EC77A6F5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071" y="1232297"/>
            <a:ext cx="10331355" cy="551936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grupos de processos de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projetos têm grande correspondência com o conceito do Ciclo PDCA (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- Do - Check - Act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Planear - Fazer - Verificar- Agir (corrigir e melhorar).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grupo de Planeamento corresponde ao Planear; Executar, ao Fazer; e Monitoramento e controle englobam Verificar e Agir.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como a natureza dos projectos é finita, o PMBOK ainda caracteriza os grupos de processos que iniciam (Iniciação) e finalizam (Encerramento) um projecto.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3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6CDD-3E20-4A9F-9788-6BA64120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34" y="106342"/>
            <a:ext cx="10515600" cy="695812"/>
          </a:xfrm>
        </p:spPr>
        <p:txBody>
          <a:bodyPr>
            <a:normAutofit/>
          </a:bodyPr>
          <a:lstStyle/>
          <a:p>
            <a:r>
              <a:rPr lang="pt-PT" b="1" dirty="0"/>
              <a:t>Processos de </a:t>
            </a:r>
            <a:r>
              <a:rPr lang="pt-BR" b="1" dirty="0"/>
              <a:t>gestão</a:t>
            </a:r>
            <a:r>
              <a:rPr lang="pt-PT" b="1" dirty="0"/>
              <a:t> de projectos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FF05-680D-419F-A011-7EC77A6F5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701" y="1232297"/>
            <a:ext cx="9656929" cy="551936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Além de conceituar os aspectos fundamentais da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projectos, de forma a promover um vocabulário comum dentro dessa profissão, o Guia PMBOK documenta (define e descreve) processos de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projectos e apresenta-os didaticamente, organizados em um capítulo por área de conhecimento.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cada processo, são abordadas as suas entradas e saídas, as suas características, bem como os artefactos, técnicas e ferramentas envolvidas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AA759B-E468-4E74-891F-750529538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320595"/>
            <a:ext cx="8431823" cy="62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60E2C6-1C0B-4EF6-AC1B-8082B2BB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164381"/>
            <a:ext cx="9770661" cy="64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9305-87BB-42FC-A18B-A1E3C088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479" y="62400"/>
            <a:ext cx="10383847" cy="688227"/>
          </a:xfrm>
        </p:spPr>
        <p:txBody>
          <a:bodyPr/>
          <a:lstStyle/>
          <a:p>
            <a:r>
              <a:rPr lang="pt-PT" dirty="0"/>
              <a:t>O Gestor de </a:t>
            </a:r>
            <a:r>
              <a:rPr lang="pt-PT" dirty="0" err="1"/>
              <a:t>Projectos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388B-9481-4FDD-8750-6D58D39C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1" y="750628"/>
            <a:ext cx="10179130" cy="60449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gestor do projeto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a pessoa designada pela organização responsável pela condução do projecto, com a missão de zelar para que os objectivos do projecto sejam atingidos. O gestor de projectos tem sido caracterizado por um perfil profissional com domínio e experiência especializados nos processos e nas áreas de conhecimento do gestão de projectos.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trabalho do gestor de um projecto pode ser sintetizado em dois grandes elementos: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Planear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(antes) e 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Controlar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(durante) as actividades do projecto e sua gestão, conforme se pode constatar pela concentração de processos de gestão de um projecto abrangendo todas os aspectos envolvidos.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os gestores de projectos passam a maior parte do seu tempo comunicando com os membros da equipe e outras partes interessadas do projecto. STAKEHOLDERS.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0284-80BF-4618-9451-FF3A172F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38" y="0"/>
            <a:ext cx="8704123" cy="617514"/>
          </a:xfrm>
        </p:spPr>
        <p:txBody>
          <a:bodyPr>
            <a:normAutofit fontScale="90000"/>
          </a:bodyPr>
          <a:lstStyle/>
          <a:p>
            <a:r>
              <a:rPr lang="pt-PT" dirty="0"/>
              <a:t>Gestor de </a:t>
            </a:r>
            <a:r>
              <a:rPr lang="pt-PT" dirty="0" err="1"/>
              <a:t>projectos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4CB92-FE9D-4A7F-9B06-E4EDFECD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606" y="791570"/>
            <a:ext cx="10704394" cy="606643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gestores de projectos devem dominar diversas </a:t>
            </a: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habilidades interpessoais </a:t>
            </a:r>
            <a:r>
              <a:rPr lang="pt-BR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utilizam com frequência, dentre as quais pode-se destacar: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Comprometimento, responsabilidade, ética e honestidade;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Transparência, franqueza, clareza e objectividade;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Liderança, agregação, motivação e entusiasmo;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de conflitos e problemas;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Negociação, influência e persuasão;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Decisão, iniciativa e proatividade;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Organização e disciplina;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Autocontrole, equilíbrio e resiliência;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Empreendedorismo;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Eficácia.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0F86-50B9-4112-81AD-F4D4DA15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122" y="22532"/>
            <a:ext cx="9585365" cy="673504"/>
          </a:xfrm>
        </p:spPr>
        <p:txBody>
          <a:bodyPr/>
          <a:lstStyle/>
          <a:p>
            <a:r>
              <a:rPr lang="pt-PT" dirty="0"/>
              <a:t>Gestor de </a:t>
            </a:r>
            <a:r>
              <a:rPr lang="pt-PT" dirty="0" err="1"/>
              <a:t>projectos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1C1C-53D2-445F-A999-80EA47E7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49" y="696036"/>
            <a:ext cx="10290412" cy="613943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PMI mantém um </a:t>
            </a:r>
            <a:r>
              <a:rPr lang="pt-B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Código de Ética e Conduta Profissional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Management Institute Code of Ethics and Professional Conduct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criado para incutir confiança à profissão de gestão de projectos e auxiliar os praticantes a se tornarem melhores profissionais.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isso, o código descreve as expectativas que os profissionais de gestão de projectos tem de si e dos seus colegas.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 exige que os profissionais demonstrem compromisso com a conduta ética e profissional, sendo específico quanto à obrigação básica de responsabilidade, respeito, justiça e honestidade. Isso inclui respeitar as leis, regulamentos e políticas organizacionais e profissionais.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 que ser um facilitador, o gestor de projetos deve fazer a diferença no bom andamento e no sucesso dos projectos.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1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D674-2EEA-4260-AFAB-21D9CAE5C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655092"/>
            <a:ext cx="10413241" cy="5500047"/>
          </a:xfrm>
        </p:spPr>
        <p:txBody>
          <a:bodyPr>
            <a:normAutofit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Objectivos de Aprendizagem:</a:t>
            </a:r>
            <a:br>
              <a:rPr lang="pt-BR" b="1" dirty="0"/>
            </a:br>
            <a:r>
              <a:rPr lang="pt-BR" sz="2400" dirty="0"/>
              <a:t>No final desta abordagem, os discentes deverão ser capazes de: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1. Explicar as fases do estudos de avaliação do projecto;</a:t>
            </a:r>
            <a:br>
              <a:rPr lang="pt-BR" sz="2400" dirty="0"/>
            </a:br>
            <a:r>
              <a:rPr lang="pt-BR" sz="2400" dirty="0"/>
              <a:t>2. Abordar aspectos centrais do estudo do proejcto;</a:t>
            </a:r>
            <a:br>
              <a:rPr lang="pt-BR" sz="2400" dirty="0"/>
            </a:br>
            <a:r>
              <a:rPr lang="pt-BR" sz="2400" dirty="0"/>
              <a:t>3. Conhecer os tipos de avaliação de projectos;</a:t>
            </a:r>
            <a:br>
              <a:rPr lang="pt-BR" sz="2400" dirty="0"/>
            </a:br>
            <a:r>
              <a:rPr lang="pt-BR" sz="2400" dirty="0"/>
              <a:t>4. Saber os criterios financeiros de avaliacao de projectos .</a:t>
            </a:r>
            <a:r>
              <a:rPr lang="pt-BR" b="1" dirty="0"/>
              <a:t/>
            </a:r>
            <a:br>
              <a:rPr lang="pt-BR" b="1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B7C2FE-5F3B-6ADA-A52D-E55F7188A780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144137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pt-PT" altLang="pt-PT" sz="3000" b="1" dirty="0">
                <a:ea typeface="ＭＳ Ｐゴシック" pitchFamily="34" charset="-128"/>
              </a:rPr>
              <a:t>1. INTRODUÇÃO À GESTÃO DE PROJECTOS </a:t>
            </a:r>
            <a:endParaRPr lang="pt-PT" altLang="pt-PT" b="1" dirty="0">
              <a:solidFill>
                <a:srgbClr val="7030A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09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3528-EF60-4316-AACA-5986F6DA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33" y="0"/>
            <a:ext cx="8911687" cy="706459"/>
          </a:xfrm>
        </p:spPr>
        <p:txBody>
          <a:bodyPr/>
          <a:lstStyle/>
          <a:p>
            <a:r>
              <a:rPr lang="pt-PT" dirty="0"/>
              <a:t>Partes interessadas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3803-2434-4D04-958F-8A4DF08E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309" y="873457"/>
            <a:ext cx="10604311" cy="598454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Partes interessadas, intervenientes ou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do termo em inglês— 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são todas as pessoas e organizações envolvidas no projecto, ou cujos interesses podem ser positiva ou negativamente afectados pela realização ou pelos resultados do projecto. As partes interessadas também podem exercer influência sobre o projecto e sobre os membros da equipe do projecto.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a iniciação do projecto, a equipe de gestão precisa identificar as partes interessadas internas e externas. Ao longo do planeamento e da execução do projecto, o gestão do projecto e sua equipa devem gerir as diferentes necessidades, preocupações e expectativas das partes interessadas, bem como a influência destas no projecto, para garantir um resultado bem sucedido.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08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AC91-E271-475D-A4B2-190C948B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582" y="95494"/>
            <a:ext cx="10515600" cy="753991"/>
          </a:xfrm>
        </p:spPr>
        <p:txBody>
          <a:bodyPr/>
          <a:lstStyle/>
          <a:p>
            <a:r>
              <a:rPr lang="pt-PT" dirty="0"/>
              <a:t>Exemplos de </a:t>
            </a:r>
            <a:r>
              <a:rPr lang="pt-PT" b="1" i="1" dirty="0" err="1"/>
              <a:t>stakeholders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272D-F4D5-429D-9A42-316E4032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570" y="849485"/>
            <a:ext cx="10515600" cy="591302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Patrocinador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Sponsor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pessoa ou grupo que fornece os recursos financeiros para a realização do projecto, e que também provê o aval estratégico e político que viabiliza e promove o projecto e o defende;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equipe do projecto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inclui o gestor do projecto, a equipe de gestão do projecto, e outros membros da equipe que executam trabalho no projecto mas não estão necessariamente envolvidos com a gestão;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4572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Clientes e usuários;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4572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Presidente, donos e executivos;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4572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Accionistas e investidores;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4572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Gestores funcionais;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8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F2F1-4BF7-4224-A5DA-734C4E3D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13" y="99397"/>
            <a:ext cx="10515600" cy="719023"/>
          </a:xfrm>
        </p:spPr>
        <p:txBody>
          <a:bodyPr/>
          <a:lstStyle/>
          <a:p>
            <a:r>
              <a:rPr lang="pt-PT" dirty="0"/>
              <a:t>Exemplos de </a:t>
            </a:r>
            <a:r>
              <a:rPr lang="pt-PT" b="1" dirty="0" err="1"/>
              <a:t>stakeholders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37BC-F8DB-4B67-9C4B-A2E117AB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9" y="1376998"/>
            <a:ext cx="10791704" cy="5481001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Escritório de projectos (</a:t>
            </a:r>
            <a:r>
              <a:rPr lang="pt-BR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Management Office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PMO), gerentes e comitês de portfólios e de programas;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Fornecedores e parceiros comerciais;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Concorrentes;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Governo, em suas diversas esferas e poderes;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Organismos de regulação e fiscalização internos e externos, incluindo auditorias, agências, conselhos, sindicatos e associações institucionais, profissionais e oficiais;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Organizações não governamentais (ONG);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Comunidades, vizinhança e população abrangida pelas acções e resultados do projecto.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0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B6A2-C5E1-40B3-854B-37C621DF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89" y="0"/>
            <a:ext cx="8911687" cy="724044"/>
          </a:xfrm>
        </p:spPr>
        <p:txBody>
          <a:bodyPr/>
          <a:lstStyle/>
          <a:p>
            <a:r>
              <a:rPr lang="pt-PT" b="1" dirty="0"/>
              <a:t>Projectos, programas e portfólios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18EA-EC72-4C88-8DC9-A9E84D0D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4" y="724044"/>
            <a:ext cx="10372298" cy="613395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ecossistema de gestão de projectos está inserido em um contexto mais amplo, regido pela gestão de programas e gestão de portfólios, principalmente em organizações mais maduras em lidar com projectos.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estratégias, prioridades e o planeamento organizacional impactam a priorização de projectos com base em risco, financiamento e no plano estratégico da organização.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PMBOK define um </a:t>
            </a:r>
            <a:r>
              <a:rPr lang="pt-BR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um grupo de projectos relacionados, gerido de modo coordenado para a obtenção de benefícios e controle que não estariam disponíveis se eles fossem geridos individualmente.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programas podem incluir elementos de trabalho fora do escopo de projectos incluídos no programa.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projecto pode ou não fazer parte de um programa, mas um programa sempre terá projectos. Enquanto projectos possuem objetivos definidos e específicos, programas possuem um escopo maior e visam benefícios mais significativos.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4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99F7-6B45-4EF3-A9CB-ADE3229C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362" y="126930"/>
            <a:ext cx="8911687" cy="724044"/>
          </a:xfrm>
        </p:spPr>
        <p:txBody>
          <a:bodyPr/>
          <a:lstStyle/>
          <a:p>
            <a:r>
              <a:rPr lang="pt-PT" b="1" dirty="0"/>
              <a:t>Projectos, programas e portfólios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B50A-B4BF-4670-A131-C175AB8B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845" y="982640"/>
            <a:ext cx="10319632" cy="5875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gestão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programas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definida como a gestão centralizada e coordenada de um programa para atingir os objectivos e benefícios estratégicos do mesmo.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 um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portfólio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refere-se a um conjunto de projectos ou programas e outros trabalhos, agrupados para facilitar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gestão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eficaz desse trabalho a fim de atingir os objectivos estratégicos de negócios. Os projectos ou programas do portfólio podem não ser interdependentes ou directamente relacionados.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gestão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portfólios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gestão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centralizada de um ou mais portfólios, que inclui identificação, priorização, autorização,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controle de projectos, programas e outros trabalhos relacionados, para atingir objectivos estratégicos específicos de negócios. Ainda segundo o PMBOK,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gestão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portfólios concentra-se em garantir que os projectos e programas sejam analisados a fim de priorizar a alocação de recursos, e que a gestão do portfólio seja consistente e esteja alinhada às estratégias organizacionais.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34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1171-7ADB-4F63-B135-0376981D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78"/>
            <a:ext cx="10515600" cy="726696"/>
          </a:xfrm>
        </p:spPr>
        <p:txBody>
          <a:bodyPr/>
          <a:lstStyle/>
          <a:p>
            <a:r>
              <a:rPr lang="pt-PT" b="1" dirty="0"/>
              <a:t>Projectos, programas e portfólios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9FAD-FF20-4D9F-BB20-CBA24136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253330"/>
            <a:ext cx="11505063" cy="560289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Portfólios possuem um escopo de negócios no ambiente mais amplo da organização, alinhados com objectivos e prioridades estratégicas de negócios.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portfólio de nível mais elevado pode ser composto de portfólios de nível mais específico, programas e projectos.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projectos, em programas ou portfólios, são frequentemente utilizados como meio de atingir metas e objectivos organizacionais, geralmente no contexto de um planeamento estratégico.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projectos são normalmente autorizados como resultado de uma ou mais das seguintes considerações estratégicas: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4550" lvl="4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Demanda de mercado;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4550" lvl="4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Oportunidade ou necessidade estratégica de negócios;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4550" lvl="4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Solicitação de cliente;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4550" lvl="4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Avanço tecnológico;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4550" lvl="4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Requisito legal.</a:t>
            </a:r>
            <a:endParaRPr lang="en-US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4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9BC8-31F1-4129-B96B-7A778837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6341"/>
            <a:ext cx="10515600" cy="814793"/>
          </a:xfrm>
        </p:spPr>
        <p:txBody>
          <a:bodyPr>
            <a:normAutofit fontScale="90000"/>
          </a:bodyPr>
          <a:lstStyle/>
          <a:p>
            <a:r>
              <a:rPr lang="pt-PT" sz="5400" dirty="0"/>
              <a:t>Complexidade de um </a:t>
            </a:r>
            <a:r>
              <a:rPr lang="pt-PT" sz="5400" dirty="0" err="1"/>
              <a:t>projecto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F919-F2C0-4D02-B743-AC30F69D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652"/>
            <a:ext cx="10939818" cy="564334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3200" b="0" i="0" u="none" strike="noStrike" baseline="0" dirty="0">
                <a:latin typeface="Calibri" panose="020F0502020204030204" pitchFamily="34" charset="0"/>
              </a:rPr>
              <a:t>A </a:t>
            </a:r>
            <a:r>
              <a:rPr lang="pt-BR" sz="3200" b="1" i="1" u="none" strike="noStrike" baseline="0" dirty="0">
                <a:latin typeface="Calibri,BoldItalic"/>
              </a:rPr>
              <a:t>complexidade </a:t>
            </a:r>
            <a:r>
              <a:rPr lang="pt-BR" sz="3200" b="0" i="0" u="none" strike="noStrike" baseline="0" dirty="0">
                <a:latin typeface="Calibri" panose="020F0502020204030204" pitchFamily="34" charset="0"/>
              </a:rPr>
              <a:t>é medida pelo número de váriáveis que um projecto contém.</a:t>
            </a:r>
          </a:p>
          <a:p>
            <a:pPr marL="0" indent="0" algn="l">
              <a:buNone/>
            </a:pPr>
            <a:r>
              <a:rPr lang="pt-BR" sz="3200" b="0" i="0" u="none" strike="noStrike" baseline="0" dirty="0">
                <a:latin typeface="Calibri" panose="020F0502020204030204" pitchFamily="34" charset="0"/>
              </a:rPr>
              <a:t>Um </a:t>
            </a:r>
            <a:r>
              <a:rPr lang="pt-BR" sz="3200" b="1" i="1" u="none" strike="noStrike" baseline="0" dirty="0">
                <a:latin typeface="Calibri,BoldItalic"/>
              </a:rPr>
              <a:t>projeto complexo </a:t>
            </a:r>
            <a:r>
              <a:rPr lang="pt-BR" sz="3200" b="0" i="0" u="none" strike="noStrike" baseline="0" dirty="0">
                <a:latin typeface="Calibri" panose="020F0502020204030204" pitchFamily="34" charset="0"/>
              </a:rPr>
              <a:t>é aquele que apresenta um </a:t>
            </a:r>
            <a:r>
              <a:rPr lang="pt-BR" sz="3200" b="1" i="1" u="none" strike="noStrike" baseline="0" dirty="0">
                <a:latin typeface="Calibri,BoldItalic"/>
              </a:rPr>
              <a:t>grande número de váriáveis </a:t>
            </a:r>
            <a:r>
              <a:rPr lang="pt-BR" sz="3200" b="0" i="0" u="none" strike="noStrike" baseline="0" dirty="0">
                <a:latin typeface="Calibri" panose="020F0502020204030204" pitchFamily="34" charset="0"/>
              </a:rPr>
              <a:t>para serem </a:t>
            </a:r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administradas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Multidisciplinaridade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;</a:t>
            </a:r>
          </a:p>
          <a:p>
            <a:pPr lvl="1"/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Número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de </a:t>
            </a:r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Pessoas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Envolvidas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;</a:t>
            </a:r>
          </a:p>
          <a:p>
            <a:pPr lvl="1"/>
            <a:r>
              <a:rPr lang="pt-BR" sz="3200" b="0" i="0" u="none" strike="noStrike" baseline="0" dirty="0">
                <a:latin typeface="Calibri" panose="020F0502020204030204" pitchFamily="34" charset="0"/>
              </a:rPr>
              <a:t>Instalações ocupadas e distância entre elas;</a:t>
            </a:r>
          </a:p>
          <a:p>
            <a:pPr lvl="1"/>
            <a:r>
              <a:rPr lang="pt-BR" sz="3200" b="0" i="0" u="none" strike="noStrike" baseline="0" dirty="0">
                <a:latin typeface="Calibri" panose="020F0502020204030204" pitchFamily="34" charset="0"/>
              </a:rPr>
              <a:t>Diversidade e volume de informações a serem </a:t>
            </a:r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processadas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;</a:t>
            </a:r>
          </a:p>
          <a:p>
            <a:pPr lvl="1"/>
            <a:r>
              <a:rPr lang="en-US" sz="3200" b="0" i="0" u="none" strike="noStrike" baseline="0" dirty="0" err="1">
                <a:latin typeface="Calibri" panose="020F0502020204030204" pitchFamily="34" charset="0"/>
              </a:rPr>
              <a:t>Duração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013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D7A5-3B82-4CCC-9575-6F70C9BA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403" y="121327"/>
            <a:ext cx="8475409" cy="724834"/>
          </a:xfrm>
        </p:spPr>
        <p:txBody>
          <a:bodyPr/>
          <a:lstStyle/>
          <a:p>
            <a:r>
              <a:rPr lang="pt-PT" b="1" dirty="0"/>
              <a:t>Complexidade </a:t>
            </a:r>
            <a:r>
              <a:rPr lang="pt-PT" dirty="0"/>
              <a:t>versus</a:t>
            </a:r>
            <a:r>
              <a:rPr lang="pt-PT" b="1" dirty="0"/>
              <a:t> Incerteza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5872D-E631-4AFA-AAC9-F45074E4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379" y="822423"/>
            <a:ext cx="9730853" cy="59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6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29E4-BD32-4DFE-A918-2D017B60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6308"/>
            <a:ext cx="10515600" cy="767639"/>
          </a:xfrm>
        </p:spPr>
        <p:txBody>
          <a:bodyPr>
            <a:normAutofit fontScale="90000"/>
          </a:bodyPr>
          <a:lstStyle/>
          <a:p>
            <a:r>
              <a:rPr lang="pt-PT" b="1" dirty="0" err="1"/>
              <a:t>Factores</a:t>
            </a:r>
            <a:r>
              <a:rPr lang="pt-PT" b="1" dirty="0"/>
              <a:t> críticos de sucesso em </a:t>
            </a:r>
            <a:r>
              <a:rPr lang="pt-PT" b="1" dirty="0" err="1"/>
              <a:t>projectos</a:t>
            </a:r>
            <a:r>
              <a:rPr lang="pt-PT" b="1" dirty="0"/>
              <a:t> de 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D2A6-4294-4190-B505-800A262F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078" y="668741"/>
            <a:ext cx="10515600" cy="61892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1" u="none" strike="noStrike" baseline="0" dirty="0">
                <a:latin typeface="Calibri,BoldItalic"/>
              </a:rPr>
              <a:t>1. </a:t>
            </a:r>
            <a:r>
              <a:rPr lang="en-US" sz="2400" b="1" i="1" u="none" strike="noStrike" baseline="0" dirty="0" err="1">
                <a:latin typeface="Calibri,BoldItalic"/>
              </a:rPr>
              <a:t>Pessoal</a:t>
            </a:r>
            <a:endParaRPr lang="en-US" sz="2400" b="1" i="1" u="none" strike="noStrike" baseline="0" dirty="0">
              <a:latin typeface="Calibri,BoldItalic"/>
            </a:endParaRPr>
          </a:p>
          <a:p>
            <a:pPr algn="l"/>
            <a:r>
              <a:rPr lang="pt-BR" sz="2400" b="0" i="0" u="none" strike="noStrike" baseline="0" dirty="0">
                <a:latin typeface="Calibri" panose="020F0502020204030204" pitchFamily="34" charset="0"/>
              </a:rPr>
              <a:t>As pessoas representam o que há de mais importante num projecto.</a:t>
            </a:r>
          </a:p>
          <a:p>
            <a:pPr algn="l"/>
            <a:r>
              <a:rPr lang="pt-BR" sz="2400" b="0" i="0" u="none" strike="noStrike" baseline="0" dirty="0">
                <a:latin typeface="Calibri" panose="020F0502020204030204" pitchFamily="34" charset="0"/>
              </a:rPr>
              <a:t>Não basta ter os melhores processos e a melhor tecnologia se as pessoas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falharem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pt-BR" sz="2400" b="0" i="0" u="none" strike="noStrike" baseline="0" dirty="0">
                <a:latin typeface="Calibri" panose="020F0502020204030204" pitchFamily="34" charset="0"/>
              </a:rPr>
              <a:t>Administrar esse recurso é o maior desafio do líder do projecto, já que nem sempre ele pode escolher as pessoas com quem irá trabalhar.</a:t>
            </a:r>
          </a:p>
          <a:p>
            <a:pPr marL="0" indent="0" algn="l">
              <a:buNone/>
            </a:pPr>
            <a:r>
              <a:rPr lang="en-US" sz="2400" b="1" i="1" u="none" strike="noStrike" baseline="0" dirty="0">
                <a:latin typeface="Calibri,BoldItalic"/>
              </a:rPr>
              <a:t>2. </a:t>
            </a:r>
            <a:r>
              <a:rPr lang="en-US" sz="2400" b="1" i="1" u="none" strike="noStrike" baseline="0" dirty="0" err="1">
                <a:latin typeface="Calibri,BoldItalic"/>
              </a:rPr>
              <a:t>Envolvimento</a:t>
            </a:r>
            <a:r>
              <a:rPr lang="en-US" sz="2400" b="1" i="1" u="none" strike="noStrike" baseline="0" dirty="0">
                <a:latin typeface="Calibri,BoldItalic"/>
              </a:rPr>
              <a:t> da </a:t>
            </a:r>
            <a:r>
              <a:rPr lang="en-US" sz="2400" b="1" i="1" u="none" strike="noStrike" baseline="0" dirty="0" err="1">
                <a:latin typeface="Calibri,BoldItalic"/>
              </a:rPr>
              <a:t>organização</a:t>
            </a:r>
            <a:endParaRPr lang="en-US" sz="2400" b="1" i="1" u="none" strike="noStrike" baseline="0" dirty="0">
              <a:latin typeface="Calibri,BoldItalic"/>
            </a:endParaRPr>
          </a:p>
          <a:p>
            <a:pPr algn="l"/>
            <a:r>
              <a:rPr lang="pt-BR" sz="2400" b="0" i="0" u="none" strike="noStrike" baseline="0" dirty="0">
                <a:latin typeface="Calibri" panose="020F0502020204030204" pitchFamily="34" charset="0"/>
              </a:rPr>
              <a:t>Todos os executivos envolvidos precisam trabalhar juntos.</a:t>
            </a:r>
          </a:p>
          <a:p>
            <a:pPr algn="l"/>
            <a:r>
              <a:rPr lang="pt-BR" sz="2400" b="0" i="0" u="none" strike="noStrike" baseline="0" dirty="0">
                <a:latin typeface="Calibri" panose="020F0502020204030204" pitchFamily="34" charset="0"/>
              </a:rPr>
              <a:t>Não é díficil encontrar projectos nos quais os envolvidos têm visões diferentes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sobre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os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objectivos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pt-BR" sz="2400" b="1" i="1" u="none" strike="noStrike" baseline="0" dirty="0">
                <a:latin typeface="Calibri,BoldItalic"/>
              </a:rPr>
              <a:t>3. Ter os interlocutores certos</a:t>
            </a:r>
          </a:p>
          <a:p>
            <a:pPr algn="l"/>
            <a:r>
              <a:rPr lang="pt-BR" sz="2400" b="0" i="0" u="none" strike="noStrike" baseline="0" dirty="0">
                <a:latin typeface="Calibri" panose="020F0502020204030204" pitchFamily="34" charset="0"/>
              </a:rPr>
              <a:t>Para que o projecto siga da forma adequada e consiga o apoio das diversas áreas da organização é necessário eleger um profissional com capacidade de entusiasmar as pessoas como o divulgador da iniciativa.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31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FAA6-483E-426C-81A9-6A89EB4E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58" y="202222"/>
            <a:ext cx="10603042" cy="766152"/>
          </a:xfrm>
        </p:spPr>
        <p:txBody>
          <a:bodyPr>
            <a:normAutofit fontScale="90000"/>
          </a:bodyPr>
          <a:lstStyle/>
          <a:p>
            <a:r>
              <a:rPr lang="pt-PT" b="1" dirty="0" err="1"/>
              <a:t>Factores</a:t>
            </a:r>
            <a:r>
              <a:rPr lang="pt-PT" b="1" dirty="0"/>
              <a:t> críticos de sucesso em </a:t>
            </a:r>
            <a:r>
              <a:rPr lang="pt-PT" b="1" dirty="0" err="1"/>
              <a:t>projectos</a:t>
            </a:r>
            <a:r>
              <a:rPr lang="pt-PT" b="1" dirty="0"/>
              <a:t> de 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8631A-2A22-40BF-8E2E-1966064EA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957" y="968374"/>
            <a:ext cx="10358652" cy="58896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i="1" u="none" strike="noStrike" baseline="0" dirty="0">
                <a:solidFill>
                  <a:srgbClr val="000000"/>
                </a:solidFill>
                <a:latin typeface="Calibri,BoldItalic"/>
              </a:rPr>
              <a:t>4. </a:t>
            </a:r>
            <a:r>
              <a:rPr lang="en-US" sz="2800" b="1" i="1" u="none" strike="noStrike" baseline="0" dirty="0" err="1">
                <a:solidFill>
                  <a:srgbClr val="000000"/>
                </a:solidFill>
                <a:latin typeface="Calibri,BoldItalic"/>
              </a:rPr>
              <a:t>Engajamento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Calibri,BoldItalic"/>
              </a:rPr>
              <a:t> dos </a:t>
            </a:r>
            <a:r>
              <a:rPr lang="en-US" sz="2800" b="1" i="1" u="none" strike="noStrike" baseline="0" dirty="0" err="1">
                <a:solidFill>
                  <a:srgbClr val="000000"/>
                </a:solidFill>
                <a:latin typeface="Calibri,BoldItalic"/>
              </a:rPr>
              <a:t>usuários</a:t>
            </a:r>
            <a:endParaRPr lang="en-US" sz="2800" b="1" i="1" u="none" strike="noStrike" baseline="0" dirty="0">
              <a:solidFill>
                <a:srgbClr val="000000"/>
              </a:solidFill>
              <a:latin typeface="Calibri,BoldItalic"/>
            </a:endParaRPr>
          </a:p>
          <a:p>
            <a:pPr algn="just"/>
            <a:r>
              <a:rPr lang="pt-B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 pessoas que no dia-a-dia estão envolvidas com o projecto e que serão afectados por ele contribuem de forma relevante para o sucesso, ou o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fracasso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das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iniciativas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pt-B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Elas devem ser informadas de quais as perspectivas de que isso melhore seu trabalho e se sintam parte integrante;</a:t>
            </a:r>
          </a:p>
          <a:p>
            <a:pPr marL="0" indent="0" algn="just">
              <a:buNone/>
            </a:pPr>
            <a:r>
              <a:rPr lang="en-US" sz="2800" b="1" i="1" dirty="0">
                <a:solidFill>
                  <a:srgbClr val="7F7F7F"/>
                </a:solidFill>
                <a:latin typeface="Calibri,BoldItalic"/>
              </a:rPr>
              <a:t>5. </a:t>
            </a:r>
            <a:r>
              <a:rPr lang="en-US" sz="2800" b="1" i="1" u="none" strike="noStrike" baseline="0" dirty="0">
                <a:solidFill>
                  <a:srgbClr val="7F7F7F"/>
                </a:solidFill>
                <a:latin typeface="Calibri,BoldItalic"/>
              </a:rPr>
              <a:t> </a:t>
            </a:r>
            <a:r>
              <a:rPr lang="en-US" sz="2800" b="1" i="1" u="none" strike="noStrike" baseline="0" dirty="0" err="1">
                <a:solidFill>
                  <a:srgbClr val="000000"/>
                </a:solidFill>
                <a:latin typeface="Calibri,BoldItalic"/>
              </a:rPr>
              <a:t>Acompanhamento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Calibri,BoldItalic"/>
              </a:rPr>
              <a:t> e Feedback</a:t>
            </a:r>
          </a:p>
          <a:p>
            <a:pPr algn="just"/>
            <a:r>
              <a:rPr lang="pt-B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Fornecimento periódico de informações completas de controle em cada estágio do processo de implantação.</a:t>
            </a:r>
          </a:p>
          <a:p>
            <a:pPr algn="just"/>
            <a:r>
              <a:rPr lang="pt-B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Reuniões de acompanhamento entre os membros da equipe de implantação, fornecedores, cliente e a alta direcção ajudam a antecipar problemas, avaliar riscos e tomar acções corretivas.</a:t>
            </a:r>
          </a:p>
        </p:txBody>
      </p:sp>
    </p:spTree>
    <p:extLst>
      <p:ext uri="{BB962C8B-B14F-4D97-AF65-F5344CB8AC3E}">
        <p14:creationId xmlns:p14="http://schemas.microsoft.com/office/powerpoint/2010/main" val="110199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9D73-5AFE-4F65-9F43-5D982E6F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096" y="129655"/>
            <a:ext cx="8861058" cy="784745"/>
          </a:xfrm>
        </p:spPr>
        <p:txBody>
          <a:bodyPr/>
          <a:lstStyle/>
          <a:p>
            <a:r>
              <a:rPr lang="en-US" dirty="0"/>
              <a:t>C</a:t>
            </a:r>
            <a:r>
              <a:rPr lang="pt-PT" dirty="0" err="1"/>
              <a:t>onceito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FDD7-E552-439C-8E42-BBD00AB9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5377217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 de projectos (GP) é uma área de actuação e conhecimento que tem ganho, nos últimos anos, cada vez mais reconhecimento e importância. Um dos principais difusores da gestão de projectos e da profissionalização do gestor de projectos é o Instituto de Gestão de Projectos (PMI -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Management Institute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Fundado nos Estados Unidos em 1969, o PMI é uma associação profissional mundialmente difundida, e em 2008 com meio milhão de membros em mais de 180 países.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9970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B7E7-9520-456D-9AA4-EB7C9B76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4" y="92306"/>
            <a:ext cx="10539046" cy="710726"/>
          </a:xfrm>
        </p:spPr>
        <p:txBody>
          <a:bodyPr>
            <a:normAutofit fontScale="90000"/>
          </a:bodyPr>
          <a:lstStyle/>
          <a:p>
            <a:r>
              <a:rPr lang="pt-PT" b="1" dirty="0" err="1"/>
              <a:t>Factores</a:t>
            </a:r>
            <a:r>
              <a:rPr lang="pt-PT" b="1" dirty="0"/>
              <a:t> críticos de sucesso em </a:t>
            </a:r>
            <a:r>
              <a:rPr lang="pt-PT" b="1" dirty="0" err="1"/>
              <a:t>projectos</a:t>
            </a:r>
            <a:r>
              <a:rPr lang="pt-PT" b="1" dirty="0"/>
              <a:t> de 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46EC-065B-4CDA-9839-9AFFFB1B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954" y="1009933"/>
            <a:ext cx="10206950" cy="57557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b="1" i="1" dirty="0">
                <a:latin typeface="Calibri,BoldItalic"/>
              </a:rPr>
              <a:t>6.</a:t>
            </a:r>
            <a:r>
              <a:rPr lang="en-US" sz="3200" b="1" i="1" u="none" strike="noStrike" baseline="0" dirty="0">
                <a:latin typeface="Calibri,BoldItalic"/>
              </a:rPr>
              <a:t> </a:t>
            </a:r>
            <a:r>
              <a:rPr lang="en-US" sz="3200" b="1" i="1" u="none" strike="noStrike" baseline="0" dirty="0" err="1">
                <a:solidFill>
                  <a:srgbClr val="000000"/>
                </a:solidFill>
                <a:latin typeface="Calibri,BoldItalic"/>
              </a:rPr>
              <a:t>Comunicação</a:t>
            </a:r>
            <a:endParaRPr lang="en-US" sz="3200" b="1" i="1" u="none" strike="noStrike" baseline="0" dirty="0">
              <a:solidFill>
                <a:srgbClr val="000000"/>
              </a:solidFill>
              <a:latin typeface="Calibri,BoldItalic"/>
            </a:endParaRPr>
          </a:p>
          <a:p>
            <a:pPr algn="just"/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disponibilidade de dados necessários a todos os envolvidos na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implantação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 projecto.</a:t>
            </a:r>
          </a:p>
          <a:p>
            <a:pPr algn="just"/>
            <a:r>
              <a:rPr lang="pt-B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comunicação entre os participantes da implantação do projecto também é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outro factor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crítico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3200" dirty="0"/>
          </a:p>
          <a:p>
            <a:pPr marL="0" indent="0" algn="just">
              <a:buNone/>
            </a:pPr>
            <a:r>
              <a:rPr lang="en-US" sz="3200" b="1" i="1" u="none" strike="noStrike" baseline="0" dirty="0">
                <a:latin typeface="Calibri,BoldItalic"/>
              </a:rPr>
              <a:t>7. </a:t>
            </a:r>
            <a:r>
              <a:rPr lang="en-US" sz="3200" b="1" i="1" u="none" strike="noStrike" baseline="0" dirty="0" err="1">
                <a:latin typeface="Calibri,BoldItalic"/>
              </a:rPr>
              <a:t>Solução</a:t>
            </a:r>
            <a:r>
              <a:rPr lang="en-US" sz="3200" b="1" i="1" u="none" strike="noStrike" baseline="0" dirty="0">
                <a:latin typeface="Calibri,BoldItalic"/>
              </a:rPr>
              <a:t> de </a:t>
            </a:r>
            <a:r>
              <a:rPr lang="en-US" sz="3200" b="1" i="1" u="none" strike="noStrike" baseline="0" dirty="0" err="1">
                <a:latin typeface="Calibri,BoldItalic"/>
              </a:rPr>
              <a:t>Problemas</a:t>
            </a:r>
            <a:endParaRPr lang="en-US" sz="3200" b="1" i="1" u="none" strike="noStrike" baseline="0" dirty="0">
              <a:latin typeface="Calibri,BoldItalic"/>
            </a:endParaRPr>
          </a:p>
          <a:p>
            <a:pPr algn="just"/>
            <a:r>
              <a:rPr lang="pt-BR" sz="3200" b="0" i="0" u="none" strike="noStrike" baseline="0" dirty="0">
                <a:latin typeface="Calibri" panose="020F0502020204030204" pitchFamily="34" charset="0"/>
              </a:rPr>
              <a:t>Habilidade de lidar com crises inesperadas e com desvios do plano. </a:t>
            </a:r>
          </a:p>
          <a:p>
            <a:pPr algn="just"/>
            <a:r>
              <a:rPr lang="pt-BR" sz="3200" b="0" i="0" u="none" strike="noStrike" baseline="0" dirty="0">
                <a:latin typeface="Calibri" panose="020F0502020204030204" pitchFamily="34" charset="0"/>
              </a:rPr>
              <a:t>Se o planeamento falhou ou ocorreu uma mudança inesperada, o líder do projecto, assessorado pela sua equipe, precisa tomar decisões rápidas, ainda que isso incorra em riscos de outros erros e novos problemas.</a:t>
            </a:r>
          </a:p>
        </p:txBody>
      </p:sp>
    </p:spTree>
    <p:extLst>
      <p:ext uri="{BB962C8B-B14F-4D97-AF65-F5344CB8AC3E}">
        <p14:creationId xmlns:p14="http://schemas.microsoft.com/office/powerpoint/2010/main" val="303543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89EB-F5C1-414F-878F-42E2B58B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05" y="113054"/>
            <a:ext cx="9530862" cy="687266"/>
          </a:xfrm>
        </p:spPr>
        <p:txBody>
          <a:bodyPr>
            <a:normAutofit fontScale="90000"/>
          </a:bodyPr>
          <a:lstStyle/>
          <a:p>
            <a:r>
              <a:rPr lang="pt-PT" b="1" dirty="0" err="1"/>
              <a:t>Factores</a:t>
            </a:r>
            <a:r>
              <a:rPr lang="pt-PT" b="1" dirty="0"/>
              <a:t> críticos de sucesso em </a:t>
            </a:r>
            <a:r>
              <a:rPr lang="pt-PT" b="1" dirty="0" err="1"/>
              <a:t>projectos</a:t>
            </a:r>
            <a:r>
              <a:rPr lang="pt-PT" b="1" dirty="0"/>
              <a:t> de 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CD4B2-4A34-42A6-AADE-839F81BC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904" y="800320"/>
            <a:ext cx="10037579" cy="594462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i="1" u="none" strike="noStrike" baseline="0" dirty="0">
                <a:latin typeface="Calibri,BoldItalic"/>
              </a:rPr>
              <a:t>8. </a:t>
            </a:r>
            <a:r>
              <a:rPr lang="en-US" sz="2800" b="1" i="1" u="none" strike="noStrike" baseline="0" dirty="0" err="1">
                <a:latin typeface="Calibri,BoldItalic"/>
              </a:rPr>
              <a:t>Escopo</a:t>
            </a:r>
            <a:r>
              <a:rPr lang="en-US" sz="2800" b="1" i="1" u="none" strike="noStrike" baseline="0" dirty="0">
                <a:latin typeface="Calibri,BoldItalic"/>
              </a:rPr>
              <a:t> </a:t>
            </a:r>
            <a:r>
              <a:rPr lang="en-US" sz="2800" b="1" i="1" u="none" strike="noStrike" baseline="0" dirty="0" err="1">
                <a:latin typeface="Calibri,BoldItalic"/>
              </a:rPr>
              <a:t>limitado</a:t>
            </a:r>
            <a:endParaRPr lang="en-US" sz="2800" b="1" i="1" u="none" strike="noStrike" baseline="0" dirty="0">
              <a:latin typeface="Calibri,BoldItalic"/>
            </a:endParaRP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</a:rPr>
              <a:t>Para resultados melhores, comece menor !</a:t>
            </a: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</a:rPr>
              <a:t>Em vez de um grande projecto, separá-lo em pequenas iniciativas, com escopo limitado e que possam ser implementadas em curto prazo – de dois a três meses.</a:t>
            </a:r>
          </a:p>
          <a:p>
            <a:pPr marL="0" indent="0" algn="just">
              <a:buNone/>
            </a:pPr>
            <a:r>
              <a:rPr lang="en-US" sz="2800" b="1" i="1" u="none" strike="noStrike" baseline="0" dirty="0">
                <a:latin typeface="Calibri,BoldItalic"/>
              </a:rPr>
              <a:t>9. </a:t>
            </a:r>
            <a:r>
              <a:rPr lang="en-US" sz="2800" b="1" i="1" u="none" strike="noStrike" baseline="0" dirty="0" err="1">
                <a:latin typeface="Calibri,BoldItalic"/>
              </a:rPr>
              <a:t>Tarefas</a:t>
            </a:r>
            <a:r>
              <a:rPr lang="en-US" sz="2800" b="1" i="1" u="none" strike="noStrike" baseline="0" dirty="0">
                <a:latin typeface="Calibri,BoldItalic"/>
              </a:rPr>
              <a:t> </a:t>
            </a:r>
            <a:r>
              <a:rPr lang="en-US" sz="2800" b="1" i="1" u="none" strike="noStrike" baseline="0" dirty="0" err="1">
                <a:latin typeface="Calibri,BoldItalic"/>
              </a:rPr>
              <a:t>Técnicas</a:t>
            </a:r>
            <a:endParaRPr lang="en-US" sz="2800" b="1" i="1" u="none" strike="noStrike" baseline="0" dirty="0">
              <a:latin typeface="Calibri,BoldItalic"/>
            </a:endParaRP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</a:rPr>
              <a:t>Disponibilidade da tecnologia e conhecimentos necessários para completar tarefas 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técnicas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específicas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</a:rPr>
              <a:t>A velocidade com que a tecnologia evolui torna cada vez mais difícil a actualização 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profissional</a:t>
            </a:r>
            <a:endParaRPr lang="en-US" sz="2800" b="0" i="0" u="none" strike="noStrike" baseline="0" dirty="0">
              <a:latin typeface="Calibri" panose="020F0502020204030204" pitchFamily="34" charset="0"/>
            </a:endParaRP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</a:rPr>
              <a:t>A disponibilidade de profissionais capacitados no momento certo para não atrasar o cronograma do projecto não é uma tarefa fácil.</a:t>
            </a:r>
          </a:p>
          <a:p>
            <a:pPr algn="just"/>
            <a:r>
              <a:rPr lang="pt-BR" sz="2800" b="0" i="0" u="none" strike="noStrike" baseline="0" dirty="0">
                <a:latin typeface="Calibri" panose="020F0502020204030204" pitchFamily="34" charset="0"/>
              </a:rPr>
              <a:t>Esses recursos são caros e não podem ficar ociosos, portanto a sua alocação exige muita coordenação para eles sejam sincronizados com o início e término das tarefas e 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projectos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7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42CC-E42C-4E43-A0AD-1429281E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01" y="0"/>
            <a:ext cx="10045978" cy="699399"/>
          </a:xfrm>
        </p:spPr>
        <p:txBody>
          <a:bodyPr>
            <a:normAutofit/>
          </a:bodyPr>
          <a:lstStyle/>
          <a:p>
            <a:r>
              <a:rPr lang="pt-PT" b="1" dirty="0"/>
              <a:t>Taxa de Sucesso – </a:t>
            </a:r>
            <a:r>
              <a:rPr lang="pt-PT" b="1" dirty="0" err="1"/>
              <a:t>Projectos</a:t>
            </a:r>
            <a:r>
              <a:rPr lang="pt-PT" b="1" dirty="0"/>
              <a:t> de 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4C869-83A6-426E-B237-8CF4569F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45" y="699399"/>
            <a:ext cx="10045978" cy="6158601"/>
          </a:xfrm>
        </p:spPr>
        <p:txBody>
          <a:bodyPr>
            <a:noAutofit/>
          </a:bodyPr>
          <a:lstStyle/>
          <a:p>
            <a:pPr algn="just"/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relatório </a:t>
            </a:r>
            <a:r>
              <a:rPr lang="pt-BR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Chaos Report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do </a:t>
            </a:r>
            <a:r>
              <a:rPr lang="pt-BR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Standish Group 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2400" b="0" i="1" u="sng" dirty="0">
                <a:effectLst/>
                <a:latin typeface="arial" panose="020B0604020202020204" pitchFamily="34" charset="0"/>
              </a:rPr>
              <a:t>O Standish Group International, Inc. ou Standish Group é uma empresa internacional independente de consultoria em pesquisa de TI fundada em 1985, conhecida por seus relatórios sobre projectos de implementação de sistemas de informação nos sectores público e privado – </a:t>
            </a:r>
            <a:r>
              <a:rPr lang="pt-BR" sz="24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www.standishgroup.com</a:t>
            </a:r>
            <a:r>
              <a:rPr lang="pt-BR" sz="24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b="0" i="0" dirty="0">
                <a:effectLst/>
                <a:latin typeface="arial" panose="020B0604020202020204" pitchFamily="34" charset="0"/>
              </a:rPr>
              <a:t>)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apresenta a taxa de sucesso dos projectos de TI considerando 8000 projectos desenvolvidos por 300 empresas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americanas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Em 1994, as empresas americanas investiram 250 bilhões de dólares em 175.000 projectos de desenvolvimento de software, estima-se que as empresas americanas desperdiçaram (?) 81 bilhões de dólares em projectos que foram cancelados.</a:t>
            </a:r>
          </a:p>
          <a:p>
            <a:pPr algn="just"/>
            <a:r>
              <a:rPr lang="pt-B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Outros 59 bilhões de dólares em projectos que foram entregues, mas não cumpriram pelo menos um dos requisitos referentes a tempo, custo e qualidade.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765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9708-3230-4503-B95B-1E36A18D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827" y="115845"/>
            <a:ext cx="8911687" cy="705926"/>
          </a:xfrm>
        </p:spPr>
        <p:txBody>
          <a:bodyPr/>
          <a:lstStyle/>
          <a:p>
            <a:r>
              <a:rPr lang="pt-PT" b="1" dirty="0"/>
              <a:t>Taxa de Sucesso – </a:t>
            </a:r>
            <a:r>
              <a:rPr lang="pt-PT" b="1" dirty="0" err="1"/>
              <a:t>Projectos</a:t>
            </a:r>
            <a:r>
              <a:rPr lang="pt-PT" b="1" dirty="0"/>
              <a:t> de TI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27C19-E7B0-4523-BEDC-6EB16D39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2" y="1484925"/>
            <a:ext cx="11450333" cy="4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9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95242-7669-4EC8-996A-3CFAC807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90" y="261680"/>
            <a:ext cx="10403794" cy="65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9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FF498-DA38-486D-A213-8B937F99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80" y="127805"/>
            <a:ext cx="10099343" cy="65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62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1E338-364C-458E-84A2-B42BA56C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31" y="0"/>
            <a:ext cx="9609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0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B704E6-4CDF-4694-BE58-D7525B4A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01" y="312372"/>
            <a:ext cx="10099518" cy="66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1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397401"/>
            <a:ext cx="92615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/>
              <a:t>Fases</a:t>
            </a:r>
            <a:r>
              <a:rPr lang="en-US" sz="2400" b="1" dirty="0"/>
              <a:t> do </a:t>
            </a:r>
            <a:r>
              <a:rPr lang="en-US" sz="2400" b="1" dirty="0" err="1"/>
              <a:t>Ciclo</a:t>
            </a:r>
            <a:r>
              <a:rPr lang="en-US" sz="2400" b="1" dirty="0"/>
              <a:t> de Vida do </a:t>
            </a:r>
            <a:r>
              <a:rPr lang="en-US" sz="2400" b="1" dirty="0" err="1"/>
              <a:t>Produto</a:t>
            </a:r>
            <a:endParaRPr lang="en-US" sz="2400" b="1" dirty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400" b="1" dirty="0" err="1"/>
              <a:t>Desenvolvimento</a:t>
            </a:r>
            <a:endParaRPr lang="en-US" sz="2400" b="1" dirty="0"/>
          </a:p>
          <a:p>
            <a:pPr marL="457200" indent="-457200">
              <a:buFont typeface="Arial" charset="0"/>
              <a:buAutoNum type="arabicPeriod"/>
              <a:defRPr/>
            </a:pPr>
            <a:endParaRPr lang="en-US" sz="24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A fase de desenvolvimento de um produto é o momento em que os </a:t>
            </a:r>
            <a:r>
              <a:rPr lang="pt-BR" sz="2400" u="sng" dirty="0">
                <a:hlinkClick r:id="rId2"/>
              </a:rPr>
              <a:t>conceitos de sua criação</a:t>
            </a:r>
            <a:r>
              <a:rPr lang="pt-BR" sz="2400" dirty="0"/>
              <a:t> surgem, são colocados no papel e analisados, antes mesmo de se tornarem realidade.</a:t>
            </a:r>
            <a:r>
              <a:rPr lang="en-US" sz="2400" dirty="0"/>
              <a:t> 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seguida</a:t>
            </a:r>
            <a:r>
              <a:rPr lang="en-US" sz="2400" dirty="0"/>
              <a:t>,  </a:t>
            </a:r>
            <a:r>
              <a:rPr lang="en-US" sz="2400" dirty="0" err="1"/>
              <a:t>testa</a:t>
            </a:r>
            <a:r>
              <a:rPr lang="en-US" sz="2400" dirty="0"/>
              <a:t> o </a:t>
            </a:r>
            <a:r>
              <a:rPr lang="en-US" sz="2400" dirty="0" err="1"/>
              <a:t>produto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identificar</a:t>
            </a:r>
            <a:r>
              <a:rPr lang="en-US" sz="2400" dirty="0"/>
              <a:t> </a:t>
            </a:r>
            <a:r>
              <a:rPr lang="en-US" sz="2400" dirty="0" err="1"/>
              <a:t>possíveis</a:t>
            </a:r>
            <a:r>
              <a:rPr lang="en-US" sz="2400" dirty="0"/>
              <a:t> </a:t>
            </a:r>
            <a:r>
              <a:rPr lang="en-US" sz="2400" dirty="0" err="1"/>
              <a:t>defeitos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solução</a:t>
            </a:r>
            <a:r>
              <a:rPr lang="en-US" sz="2400" dirty="0"/>
              <a:t> </a:t>
            </a:r>
            <a:r>
              <a:rPr lang="en-US" sz="2400" u="sng" dirty="0">
                <a:hlinkClick r:id="rId3"/>
              </a:rPr>
              <a:t>antes de </a:t>
            </a:r>
            <a:r>
              <a:rPr lang="en-US" sz="2400" u="sng" dirty="0" err="1">
                <a:hlinkClick r:id="rId3"/>
              </a:rPr>
              <a:t>lançar</a:t>
            </a:r>
            <a:r>
              <a:rPr lang="en-US" sz="2400" u="sng" dirty="0">
                <a:hlinkClick r:id="rId3"/>
              </a:rPr>
              <a:t> </a:t>
            </a:r>
            <a:r>
              <a:rPr lang="en-US" sz="2400" u="sng" dirty="0" err="1">
                <a:hlinkClick r:id="rId3"/>
              </a:rPr>
              <a:t>para</a:t>
            </a:r>
            <a:r>
              <a:rPr lang="en-US" sz="2400" u="sng" dirty="0">
                <a:hlinkClick r:id="rId3"/>
              </a:rPr>
              <a:t>  </a:t>
            </a:r>
            <a:r>
              <a:rPr lang="en-US" sz="2400" u="sng" dirty="0" err="1">
                <a:hlinkClick r:id="rId3"/>
              </a:rPr>
              <a:t>mercado</a:t>
            </a:r>
            <a:r>
              <a:rPr lang="en-US" sz="24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Geralmente</a:t>
            </a:r>
            <a:r>
              <a:rPr lang="en-US" sz="2400" dirty="0"/>
              <a:t>, </a:t>
            </a:r>
            <a:r>
              <a:rPr lang="en-US" sz="2400" dirty="0" err="1"/>
              <a:t>acções</a:t>
            </a:r>
            <a:r>
              <a:rPr lang="en-US" sz="2400" dirty="0"/>
              <a:t> </a:t>
            </a:r>
            <a:r>
              <a:rPr lang="en-US" sz="2400" dirty="0" err="1"/>
              <a:t>comerciais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necessárias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a </a:t>
            </a:r>
            <a:r>
              <a:rPr lang="en-US" sz="2400" dirty="0" err="1"/>
              <a:t>fase</a:t>
            </a:r>
            <a:r>
              <a:rPr lang="en-US" sz="2400" dirty="0"/>
              <a:t> de </a:t>
            </a:r>
            <a:r>
              <a:rPr lang="en-US" sz="2400" dirty="0" err="1"/>
              <a:t>desenvolvimento</a:t>
            </a:r>
            <a:r>
              <a:rPr lang="en-US" sz="2400" dirty="0"/>
              <a:t> do </a:t>
            </a:r>
            <a:r>
              <a:rPr lang="en-US" sz="2400" dirty="0" err="1"/>
              <a:t>Ciclo</a:t>
            </a:r>
            <a:r>
              <a:rPr lang="en-US" sz="2400" dirty="0"/>
              <a:t> de Vida do </a:t>
            </a:r>
            <a:r>
              <a:rPr lang="en-US" sz="2400" dirty="0" err="1"/>
              <a:t>Produto</a:t>
            </a:r>
            <a:r>
              <a:rPr lang="en-US" sz="2400" dirty="0"/>
              <a:t>. No </a:t>
            </a:r>
            <a:r>
              <a:rPr lang="en-US" sz="2400" dirty="0" err="1"/>
              <a:t>entanto</a:t>
            </a:r>
            <a:r>
              <a:rPr lang="en-US" sz="2400" dirty="0"/>
              <a:t>, a </a:t>
            </a:r>
            <a:r>
              <a:rPr lang="en-US" sz="2400" dirty="0" err="1"/>
              <a:t>empresa</a:t>
            </a:r>
            <a:r>
              <a:rPr lang="en-US" sz="2400" dirty="0"/>
              <a:t>  </a:t>
            </a:r>
            <a:r>
              <a:rPr lang="en-US" sz="2400" dirty="0" err="1"/>
              <a:t>pode</a:t>
            </a:r>
            <a:r>
              <a:rPr lang="en-US" sz="2400" dirty="0"/>
              <a:t>  </a:t>
            </a:r>
            <a:r>
              <a:rPr lang="en-US" sz="2400" dirty="0" err="1"/>
              <a:t>desenvolver</a:t>
            </a:r>
            <a:r>
              <a:rPr lang="en-US" sz="2400" dirty="0"/>
              <a:t> </a:t>
            </a:r>
            <a:r>
              <a:rPr lang="en-US" sz="2400" dirty="0" err="1"/>
              <a:t>campanhas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chamem</a:t>
            </a:r>
            <a:r>
              <a:rPr lang="en-US" sz="2400" dirty="0"/>
              <a:t> a </a:t>
            </a:r>
            <a:r>
              <a:rPr lang="en-US" sz="2400" dirty="0" err="1"/>
              <a:t>atenção</a:t>
            </a:r>
            <a:r>
              <a:rPr lang="en-US" sz="2400" dirty="0"/>
              <a:t> e </a:t>
            </a:r>
            <a:r>
              <a:rPr lang="en-US" sz="2400" dirty="0" err="1"/>
              <a:t>despertam</a:t>
            </a:r>
            <a:r>
              <a:rPr lang="en-US" sz="2400" dirty="0"/>
              <a:t> </a:t>
            </a:r>
            <a:r>
              <a:rPr lang="en-US" sz="2400" dirty="0" err="1"/>
              <a:t>interesse</a:t>
            </a:r>
            <a:r>
              <a:rPr lang="en-US" sz="2400" dirty="0"/>
              <a:t> dos </a:t>
            </a:r>
            <a:r>
              <a:rPr lang="en-US" sz="2400" dirty="0" err="1"/>
              <a:t>possiveis</a:t>
            </a:r>
            <a:r>
              <a:rPr lang="en-US" sz="2400" dirty="0"/>
              <a:t> </a:t>
            </a:r>
            <a:r>
              <a:rPr lang="en-US" sz="2400" dirty="0" err="1"/>
              <a:t>compradores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081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397401"/>
            <a:ext cx="926156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/>
              <a:t>Fases</a:t>
            </a:r>
            <a:r>
              <a:rPr lang="en-US" sz="2400" b="1" dirty="0"/>
              <a:t> do </a:t>
            </a:r>
            <a:r>
              <a:rPr lang="en-US" sz="2400" b="1" dirty="0" err="1"/>
              <a:t>Ciclo</a:t>
            </a:r>
            <a:r>
              <a:rPr lang="en-US" sz="2400" b="1" dirty="0"/>
              <a:t> de Vida do </a:t>
            </a:r>
            <a:r>
              <a:rPr lang="en-US" sz="2400" b="1" dirty="0" err="1"/>
              <a:t>Produto</a:t>
            </a:r>
            <a:r>
              <a:rPr lang="en-US" sz="2400" b="1" dirty="0"/>
              <a:t> </a:t>
            </a:r>
            <a:r>
              <a:rPr lang="en-US" sz="2400" b="1" i="1" dirty="0"/>
              <a:t>(Cont)</a:t>
            </a:r>
          </a:p>
          <a:p>
            <a:pPr>
              <a:buFont typeface="Arial" charset="0"/>
              <a:buNone/>
              <a:defRPr/>
            </a:pPr>
            <a:r>
              <a:rPr lang="en-US" sz="2400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/>
              <a:t>2. </a:t>
            </a:r>
            <a:r>
              <a:rPr lang="en-US" sz="2400" b="1" dirty="0" err="1"/>
              <a:t>Introdução</a:t>
            </a:r>
            <a:endParaRPr lang="en-US" sz="2400" b="1" dirty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600" dirty="0" err="1"/>
              <a:t>Após</a:t>
            </a:r>
            <a:r>
              <a:rPr lang="en-US" sz="2600" dirty="0"/>
              <a:t> o </a:t>
            </a:r>
            <a:r>
              <a:rPr lang="en-US" sz="2600" dirty="0" err="1"/>
              <a:t>lançamento</a:t>
            </a:r>
            <a:r>
              <a:rPr lang="en-US" sz="2600" dirty="0"/>
              <a:t>, é </a:t>
            </a:r>
            <a:r>
              <a:rPr lang="en-US" sz="2600" dirty="0" err="1"/>
              <a:t>hora</a:t>
            </a:r>
            <a:r>
              <a:rPr lang="en-US" sz="2600" dirty="0"/>
              <a:t> </a:t>
            </a:r>
            <a:r>
              <a:rPr lang="en-US" sz="2600" dirty="0" err="1"/>
              <a:t>da</a:t>
            </a:r>
            <a:r>
              <a:rPr lang="en-US" sz="2600" dirty="0"/>
              <a:t> </a:t>
            </a:r>
            <a:r>
              <a:rPr lang="en-US" sz="2600" dirty="0" err="1"/>
              <a:t>fase</a:t>
            </a:r>
            <a:r>
              <a:rPr lang="en-US" sz="2600" dirty="0"/>
              <a:t> de </a:t>
            </a:r>
            <a:r>
              <a:rPr lang="en-US" sz="2600" dirty="0" err="1"/>
              <a:t>introdução</a:t>
            </a:r>
            <a:r>
              <a:rPr lang="en-US" sz="2600" dirty="0"/>
              <a:t> do </a:t>
            </a:r>
            <a:r>
              <a:rPr lang="en-US" sz="2600" dirty="0" err="1"/>
              <a:t>ciclo</a:t>
            </a:r>
            <a:r>
              <a:rPr lang="en-US" sz="2600" dirty="0"/>
              <a:t> de </a:t>
            </a:r>
            <a:r>
              <a:rPr lang="en-US" sz="2600" dirty="0" err="1"/>
              <a:t>vida</a:t>
            </a:r>
            <a:r>
              <a:rPr lang="en-US" sz="2600" dirty="0"/>
              <a:t>. </a:t>
            </a:r>
            <a:r>
              <a:rPr lang="en-US" sz="2600" dirty="0" err="1"/>
              <a:t>Sua</a:t>
            </a:r>
            <a:r>
              <a:rPr lang="en-US" sz="2600" dirty="0"/>
              <a:t> </a:t>
            </a:r>
            <a:r>
              <a:rPr lang="en-US" sz="2600" dirty="0" err="1"/>
              <a:t>equipe</a:t>
            </a:r>
            <a:r>
              <a:rPr lang="en-US" sz="2600" dirty="0"/>
              <a:t> de marketing </a:t>
            </a:r>
            <a:r>
              <a:rPr lang="en-US" sz="2600" dirty="0" err="1"/>
              <a:t>estará</a:t>
            </a:r>
            <a:r>
              <a:rPr lang="en-US" sz="2600" dirty="0"/>
              <a:t> </a:t>
            </a:r>
            <a:r>
              <a:rPr lang="en-US" sz="2600" dirty="0" err="1"/>
              <a:t>focada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 </a:t>
            </a:r>
            <a:r>
              <a:rPr lang="en-US" sz="2600" b="1" dirty="0" err="1"/>
              <a:t>aumentar</a:t>
            </a:r>
            <a:r>
              <a:rPr lang="en-US" sz="2600" b="1" dirty="0"/>
              <a:t> o </a:t>
            </a:r>
            <a:r>
              <a:rPr lang="en-US" sz="2600" b="1" dirty="0" err="1"/>
              <a:t>reconhecimento</a:t>
            </a:r>
            <a:r>
              <a:rPr lang="en-US" sz="2600" b="1" dirty="0"/>
              <a:t> do </a:t>
            </a:r>
            <a:r>
              <a:rPr lang="en-US" sz="2600" b="1" dirty="0" err="1"/>
              <a:t>produto</a:t>
            </a:r>
            <a:r>
              <a:rPr lang="en-US" sz="2600" dirty="0"/>
              <a:t> no </a:t>
            </a:r>
            <a:r>
              <a:rPr lang="en-US" sz="2600" dirty="0" err="1"/>
              <a:t>mercado</a:t>
            </a:r>
            <a:r>
              <a:rPr lang="en-US" sz="2600" dirty="0"/>
              <a:t> e </a:t>
            </a:r>
            <a:r>
              <a:rPr lang="en-US" sz="2600" dirty="0" err="1"/>
              <a:t>atingir</a:t>
            </a:r>
            <a:r>
              <a:rPr lang="en-US" sz="2600" dirty="0"/>
              <a:t> as </a:t>
            </a:r>
            <a:r>
              <a:rPr lang="en-US" sz="2600" dirty="0" err="1"/>
              <a:t>pessoas</a:t>
            </a:r>
            <a:r>
              <a:rPr lang="en-US" sz="2600" dirty="0"/>
              <a:t> </a:t>
            </a:r>
            <a:r>
              <a:rPr lang="en-US" sz="2600" dirty="0" err="1"/>
              <a:t>certas</a:t>
            </a:r>
            <a:r>
              <a:rPr lang="en-US" sz="2600" dirty="0"/>
              <a:t>. </a:t>
            </a:r>
          </a:p>
          <a:p>
            <a:pPr lvl="1" algn="just">
              <a:buFont typeface="Arial" charset="0"/>
              <a:buNone/>
              <a:defRPr/>
            </a:pPr>
            <a:endParaRPr lang="en-US" sz="26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600" dirty="0" err="1"/>
              <a:t>Dependendo</a:t>
            </a:r>
            <a:r>
              <a:rPr lang="en-US" sz="2600" dirty="0"/>
              <a:t> </a:t>
            </a:r>
            <a:r>
              <a:rPr lang="en-US" sz="2600" dirty="0" err="1"/>
              <a:t>da</a:t>
            </a:r>
            <a:r>
              <a:rPr lang="en-US" sz="2600" dirty="0"/>
              <a:t> </a:t>
            </a:r>
            <a:r>
              <a:rPr lang="en-US" sz="2600" dirty="0" err="1"/>
              <a:t>complexidade</a:t>
            </a:r>
            <a:r>
              <a:rPr lang="en-US" sz="2600" dirty="0"/>
              <a:t> do </a:t>
            </a:r>
            <a:r>
              <a:rPr lang="en-US" sz="2600" dirty="0" err="1"/>
              <a:t>seu</a:t>
            </a:r>
            <a:r>
              <a:rPr lang="en-US" sz="2600" dirty="0"/>
              <a:t> </a:t>
            </a:r>
            <a:r>
              <a:rPr lang="en-US" sz="2600" dirty="0" err="1"/>
              <a:t>produto</a:t>
            </a:r>
            <a:r>
              <a:rPr lang="en-US" sz="2600" dirty="0"/>
              <a:t>, </a:t>
            </a:r>
            <a:r>
              <a:rPr lang="en-US" sz="2600" dirty="0" err="1"/>
              <a:t>da</a:t>
            </a:r>
            <a:r>
              <a:rPr lang="en-US" sz="2600" dirty="0"/>
              <a:t> </a:t>
            </a:r>
            <a:r>
              <a:rPr lang="en-US" sz="2600" dirty="0" err="1"/>
              <a:t>concorrência</a:t>
            </a:r>
            <a:r>
              <a:rPr lang="en-US" sz="2600" dirty="0"/>
              <a:t> e de </a:t>
            </a:r>
            <a:r>
              <a:rPr lang="en-US" sz="2600" dirty="0" err="1"/>
              <a:t>quão</a:t>
            </a:r>
            <a:r>
              <a:rPr lang="en-US" sz="2600" dirty="0"/>
              <a:t> </a:t>
            </a:r>
            <a:r>
              <a:rPr lang="en-US" sz="2600" dirty="0" err="1"/>
              <a:t>inovador</a:t>
            </a:r>
            <a:r>
              <a:rPr lang="en-US" sz="2600" dirty="0"/>
              <a:t> </a:t>
            </a:r>
            <a:r>
              <a:rPr lang="en-US" sz="2600" dirty="0" err="1"/>
              <a:t>ele</a:t>
            </a:r>
            <a:r>
              <a:rPr lang="en-US" sz="2600" dirty="0"/>
              <a:t> é, </a:t>
            </a:r>
            <a:r>
              <a:rPr lang="en-US" sz="2600" dirty="0" err="1"/>
              <a:t>você</a:t>
            </a:r>
            <a:r>
              <a:rPr lang="en-US" sz="2600" dirty="0"/>
              <a:t> </a:t>
            </a:r>
            <a:r>
              <a:rPr lang="en-US" sz="2600" dirty="0" err="1"/>
              <a:t>pode</a:t>
            </a:r>
            <a:r>
              <a:rPr lang="en-US" sz="2600" dirty="0"/>
              <a:t> </a:t>
            </a:r>
            <a:r>
              <a:rPr lang="en-US" sz="2600" dirty="0" err="1"/>
              <a:t>gastar</a:t>
            </a:r>
            <a:r>
              <a:rPr lang="en-US" sz="2600" dirty="0"/>
              <a:t> </a:t>
            </a:r>
            <a:r>
              <a:rPr lang="en-US" sz="2600" dirty="0" err="1"/>
              <a:t>mais</a:t>
            </a:r>
            <a:r>
              <a:rPr lang="en-US" sz="2600" dirty="0"/>
              <a:t> tempo do </a:t>
            </a:r>
            <a:r>
              <a:rPr lang="en-US" sz="2600" dirty="0" err="1"/>
              <a:t>que</a:t>
            </a:r>
            <a:r>
              <a:rPr lang="en-US" sz="2600" dirty="0"/>
              <a:t> o </a:t>
            </a:r>
            <a:r>
              <a:rPr lang="en-US" sz="2600" dirty="0" err="1"/>
              <a:t>esperado</a:t>
            </a:r>
            <a:r>
              <a:rPr lang="en-US" sz="2600" dirty="0"/>
              <a:t> </a:t>
            </a:r>
            <a:r>
              <a:rPr lang="en-US" sz="2600" dirty="0" err="1"/>
              <a:t>nesta</a:t>
            </a:r>
            <a:r>
              <a:rPr lang="en-US" sz="2600" dirty="0"/>
              <a:t> </a:t>
            </a:r>
            <a:r>
              <a:rPr lang="en-US" sz="2600" dirty="0" err="1"/>
              <a:t>fase</a:t>
            </a:r>
            <a:r>
              <a:rPr lang="en-US" sz="2600" dirty="0"/>
              <a:t>. A boa </a:t>
            </a:r>
            <a:r>
              <a:rPr lang="en-US" sz="2600" dirty="0" err="1"/>
              <a:t>notícia</a:t>
            </a:r>
            <a:r>
              <a:rPr lang="en-US" sz="2600" dirty="0"/>
              <a:t> é </a:t>
            </a:r>
            <a:r>
              <a:rPr lang="en-US" sz="2600" dirty="0" err="1"/>
              <a:t>que</a:t>
            </a:r>
            <a:r>
              <a:rPr lang="en-US" sz="2600" dirty="0"/>
              <a:t>, se </a:t>
            </a:r>
            <a:r>
              <a:rPr lang="en-US" sz="2600" dirty="0" err="1"/>
              <a:t>sua</a:t>
            </a:r>
            <a:r>
              <a:rPr lang="en-US" sz="2600" dirty="0"/>
              <a:t> </a:t>
            </a:r>
            <a:r>
              <a:rPr lang="en-US" sz="2600" dirty="0" err="1"/>
              <a:t>estratégia</a:t>
            </a:r>
            <a:r>
              <a:rPr lang="en-US" sz="2600" dirty="0"/>
              <a:t> de marketing for boa o </a:t>
            </a:r>
            <a:r>
              <a:rPr lang="en-US" sz="2600" dirty="0" err="1"/>
              <a:t>suficiente</a:t>
            </a:r>
            <a:r>
              <a:rPr lang="en-US" sz="2600" dirty="0"/>
              <a:t>, </a:t>
            </a:r>
            <a:r>
              <a:rPr lang="en-US" sz="2600" dirty="0" err="1"/>
              <a:t>você</a:t>
            </a:r>
            <a:r>
              <a:rPr lang="en-US" sz="2600" dirty="0"/>
              <a:t> </a:t>
            </a:r>
            <a:r>
              <a:rPr lang="en-US" sz="2600" dirty="0" err="1"/>
              <a:t>passará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o </a:t>
            </a:r>
            <a:r>
              <a:rPr lang="en-US" sz="2600" dirty="0" err="1"/>
              <a:t>estágio</a:t>
            </a:r>
            <a:r>
              <a:rPr lang="en-US" sz="2600" dirty="0"/>
              <a:t> </a:t>
            </a:r>
            <a:r>
              <a:rPr lang="en-US" sz="2600" dirty="0" err="1"/>
              <a:t>seguinte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08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3CCA-1635-49C1-93A1-F5A5B196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630" y="218268"/>
            <a:ext cx="8755813" cy="764371"/>
          </a:xfrm>
        </p:spPr>
        <p:txBody>
          <a:bodyPr/>
          <a:lstStyle/>
          <a:p>
            <a:r>
              <a:rPr lang="en-US" dirty="0"/>
              <a:t>C</a:t>
            </a:r>
            <a:r>
              <a:rPr lang="pt-PT" dirty="0" err="1"/>
              <a:t>onceito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A99E-0B14-4889-90F1-C46EFA9B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482" y="1282890"/>
            <a:ext cx="9931035" cy="557511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Duas das principais iniciativas do PMI na difusão do conhecimento em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projetos são:</a:t>
            </a:r>
          </a:p>
          <a:p>
            <a:pPr algn="just"/>
            <a:r>
              <a:rPr lang="pt-BR" sz="35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</a:t>
            </a:r>
            <a:r>
              <a:rPr lang="pt-BR" sz="35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ertificações profissionais em gestão de projectos</a:t>
            </a:r>
            <a:r>
              <a:rPr lang="pt-BR" sz="3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Project Management Professional (PMP) e Certified Associate in Project Management (CAPM)</a:t>
            </a:r>
          </a:p>
          <a:p>
            <a:pPr algn="just"/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Publicação de </a:t>
            </a:r>
            <a:r>
              <a:rPr lang="pt-BR" sz="35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padrões globais de </a:t>
            </a:r>
            <a:r>
              <a:rPr lang="pt-BR" sz="3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35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projectos, programas e portfólio</a:t>
            </a:r>
            <a:r>
              <a:rPr lang="pt-BR" sz="3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sendo a mais popular delas o </a:t>
            </a:r>
            <a:r>
              <a:rPr lang="pt-BR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Guia do Conjunto de Conhecimentos em </a:t>
            </a:r>
            <a:r>
              <a:rPr lang="pt-B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Projectos</a:t>
            </a: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Guia PMBOK</a:t>
            </a: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- </a:t>
            </a:r>
            <a:r>
              <a:rPr lang="pt-BR" sz="3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Management Body of Knowledge</a:t>
            </a:r>
            <a:r>
              <a:rPr lang="pt-BR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5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397401"/>
            <a:ext cx="92615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/>
              <a:t>Fases</a:t>
            </a:r>
            <a:r>
              <a:rPr lang="en-US" sz="2400" b="1" dirty="0"/>
              <a:t> do </a:t>
            </a:r>
            <a:r>
              <a:rPr lang="en-US" sz="2400" b="1" dirty="0" err="1"/>
              <a:t>Ciclo</a:t>
            </a:r>
            <a:r>
              <a:rPr lang="en-US" sz="2400" b="1" dirty="0"/>
              <a:t> de Vida do </a:t>
            </a:r>
            <a:r>
              <a:rPr lang="en-US" sz="2400" b="1" dirty="0" err="1"/>
              <a:t>Produto</a:t>
            </a:r>
            <a:r>
              <a:rPr lang="en-US" sz="2400" b="1" dirty="0"/>
              <a:t> </a:t>
            </a:r>
            <a:r>
              <a:rPr lang="en-US" sz="2400" b="1" i="1" dirty="0"/>
              <a:t>(Cont)</a:t>
            </a:r>
          </a:p>
          <a:p>
            <a:pPr>
              <a:buFont typeface="Arial" charset="0"/>
              <a:buNone/>
              <a:defRPr/>
            </a:pPr>
            <a:r>
              <a:rPr lang="en-US" sz="2400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/>
              <a:t>3. </a:t>
            </a:r>
            <a:r>
              <a:rPr lang="en-US" sz="2400" b="1" dirty="0" err="1"/>
              <a:t>Crescimento</a:t>
            </a:r>
            <a:endParaRPr lang="en-US" sz="2400" b="1" dirty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Nesta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consumidores</a:t>
            </a:r>
            <a:r>
              <a:rPr lang="en-US" sz="2400" dirty="0"/>
              <a:t> </a:t>
            </a:r>
            <a:r>
              <a:rPr lang="en-US" sz="2400" dirty="0" err="1"/>
              <a:t>já</a:t>
            </a:r>
            <a:r>
              <a:rPr lang="en-US" sz="2400" dirty="0"/>
              <a:t> </a:t>
            </a:r>
            <a:r>
              <a:rPr lang="en-US" sz="2400" dirty="0" err="1"/>
              <a:t>conhecem</a:t>
            </a:r>
            <a:r>
              <a:rPr lang="en-US" sz="2400" dirty="0"/>
              <a:t> 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 e </a:t>
            </a:r>
            <a:r>
              <a:rPr lang="en-US" sz="2400" dirty="0" err="1"/>
              <a:t>estão</a:t>
            </a:r>
            <a:r>
              <a:rPr lang="en-US" sz="2400" dirty="0"/>
              <a:t> </a:t>
            </a:r>
            <a:r>
              <a:rPr lang="en-US" sz="2400" dirty="0" err="1"/>
              <a:t>utilizando</a:t>
            </a:r>
            <a:r>
              <a:rPr lang="en-US" sz="2400" dirty="0"/>
              <a:t>-o. A </a:t>
            </a:r>
            <a:r>
              <a:rPr lang="en-US" sz="2400" dirty="0" err="1"/>
              <a:t>demanda</a:t>
            </a:r>
            <a:r>
              <a:rPr lang="en-US" sz="2400" dirty="0"/>
              <a:t> 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lucros</a:t>
            </a:r>
            <a:r>
              <a:rPr lang="en-US" sz="2400" dirty="0"/>
              <a:t> </a:t>
            </a:r>
            <a:r>
              <a:rPr lang="en-US" sz="2400" dirty="0" err="1"/>
              <a:t>estão</a:t>
            </a:r>
            <a:r>
              <a:rPr lang="en-US" sz="2400" dirty="0"/>
              <a:t> crescendo e a </a:t>
            </a:r>
            <a:r>
              <a:rPr lang="en-US" sz="2400" dirty="0" err="1"/>
              <a:t>concorrência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tentando</a:t>
            </a:r>
            <a:r>
              <a:rPr lang="en-US" sz="2400" dirty="0"/>
              <a:t> </a:t>
            </a:r>
            <a:r>
              <a:rPr lang="en-US" sz="2400" dirty="0" err="1"/>
              <a:t>chegar</a:t>
            </a:r>
            <a:r>
              <a:rPr lang="en-US" sz="2400" dirty="0"/>
              <a:t>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. 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Nesse estágio, o marketing tem a missão de estabelecer a </a:t>
            </a:r>
            <a:r>
              <a:rPr lang="pt-BR" sz="2400" b="1" u="sng" dirty="0">
                <a:hlinkClick r:id="rId2"/>
              </a:rPr>
              <a:t>presença da marca</a:t>
            </a:r>
            <a:r>
              <a:rPr lang="pt-BR" sz="2400" dirty="0"/>
              <a:t>.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seja,os</a:t>
            </a:r>
            <a:r>
              <a:rPr lang="en-US" sz="2400" dirty="0"/>
              <a:t> </a:t>
            </a:r>
            <a:r>
              <a:rPr lang="en-US" sz="2400" dirty="0" err="1"/>
              <a:t>trara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clientes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devem</a:t>
            </a:r>
            <a:r>
              <a:rPr lang="en-US" sz="2400" dirty="0"/>
              <a:t> </a:t>
            </a:r>
            <a:r>
              <a:rPr lang="en-US" sz="2400" dirty="0" err="1"/>
              <a:t>escolher</a:t>
            </a:r>
            <a:r>
              <a:rPr lang="en-US" sz="2400" dirty="0"/>
              <a:t> </a:t>
            </a:r>
            <a:r>
              <a:rPr lang="en-US" sz="2400" dirty="0" err="1"/>
              <a:t>você</a:t>
            </a:r>
            <a:r>
              <a:rPr lang="en-US" sz="2400" dirty="0"/>
              <a:t> e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outros</a:t>
            </a:r>
            <a:r>
              <a:rPr lang="en-US" sz="2400" dirty="0"/>
              <a:t> </a:t>
            </a:r>
            <a:r>
              <a:rPr lang="en-US" sz="2400" dirty="0" err="1"/>
              <a:t>produtos</a:t>
            </a:r>
            <a:r>
              <a:rPr lang="en-US" sz="24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À </a:t>
            </a:r>
            <a:r>
              <a:rPr lang="en-US" sz="2400" dirty="0" err="1"/>
              <a:t>medida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cresce</a:t>
            </a:r>
            <a:r>
              <a:rPr lang="en-US" sz="2400" dirty="0"/>
              <a:t>,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adicionar</a:t>
            </a:r>
            <a:r>
              <a:rPr lang="en-US" sz="2400" dirty="0"/>
              <a:t> </a:t>
            </a:r>
            <a:r>
              <a:rPr lang="en-US" sz="2400" dirty="0" err="1"/>
              <a:t>novos</a:t>
            </a:r>
            <a:r>
              <a:rPr lang="en-US" sz="2400" dirty="0"/>
              <a:t>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, </a:t>
            </a:r>
            <a:r>
              <a:rPr lang="en-US" sz="2400" dirty="0" err="1"/>
              <a:t>melhorar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serviços</a:t>
            </a:r>
            <a:r>
              <a:rPr lang="en-US" sz="2400" dirty="0"/>
              <a:t> de </a:t>
            </a:r>
            <a:r>
              <a:rPr lang="en-US" sz="2400" dirty="0" err="1"/>
              <a:t>suporte</a:t>
            </a:r>
            <a:r>
              <a:rPr lang="en-US" sz="2400" dirty="0"/>
              <a:t> e </a:t>
            </a:r>
            <a:r>
              <a:rPr lang="en-US" sz="2400" dirty="0" err="1"/>
              <a:t>abrir</a:t>
            </a:r>
            <a:r>
              <a:rPr lang="en-US" sz="2400" dirty="0"/>
              <a:t> </a:t>
            </a:r>
            <a:r>
              <a:rPr lang="en-US" sz="2400" dirty="0" err="1"/>
              <a:t>novos</a:t>
            </a:r>
            <a:r>
              <a:rPr lang="en-US" sz="2400" dirty="0"/>
              <a:t> </a:t>
            </a:r>
            <a:r>
              <a:rPr lang="en-US" sz="2400" dirty="0" err="1"/>
              <a:t>canais</a:t>
            </a:r>
            <a:r>
              <a:rPr lang="en-US" sz="2400" dirty="0"/>
              <a:t> de </a:t>
            </a:r>
            <a:r>
              <a:rPr lang="en-US" sz="2400" dirty="0" err="1"/>
              <a:t>distribuição</a:t>
            </a:r>
            <a:r>
              <a:rPr lang="en-US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58081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261566" cy="708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/>
              <a:t>Fases</a:t>
            </a:r>
            <a:r>
              <a:rPr lang="en-US" sz="2400" b="1" dirty="0"/>
              <a:t> do </a:t>
            </a:r>
            <a:r>
              <a:rPr lang="en-US" sz="2400" b="1" dirty="0" err="1"/>
              <a:t>Ciclo</a:t>
            </a:r>
            <a:r>
              <a:rPr lang="en-US" sz="2400" b="1" dirty="0"/>
              <a:t> de Vida do </a:t>
            </a:r>
            <a:r>
              <a:rPr lang="en-US" sz="2400" b="1" dirty="0" err="1"/>
              <a:t>Produto</a:t>
            </a:r>
            <a:r>
              <a:rPr lang="en-US" sz="2400" b="1" dirty="0"/>
              <a:t> </a:t>
            </a:r>
            <a:r>
              <a:rPr lang="en-US" sz="2400" b="1" i="1" dirty="0"/>
              <a:t>(Cont)</a:t>
            </a:r>
          </a:p>
          <a:p>
            <a:pPr>
              <a:buFont typeface="Arial" charset="0"/>
              <a:buNone/>
              <a:defRPr/>
            </a:pPr>
            <a:r>
              <a:rPr lang="en-US" sz="2400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200" b="1" dirty="0"/>
              <a:t>4. </a:t>
            </a:r>
            <a:r>
              <a:rPr lang="en-US" sz="2200" b="1" dirty="0" err="1"/>
              <a:t>Maturidade</a:t>
            </a:r>
            <a:endParaRPr lang="en-US" sz="22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As </a:t>
            </a:r>
            <a:r>
              <a:rPr lang="en-US" sz="2200" dirty="0" err="1"/>
              <a:t>vendascomeçam</a:t>
            </a:r>
            <a:r>
              <a:rPr lang="en-US" sz="2200" dirty="0"/>
              <a:t> a </a:t>
            </a:r>
            <a:r>
              <a:rPr lang="en-US" sz="2200" dirty="0" err="1"/>
              <a:t>estabilizar</a:t>
            </a:r>
            <a:r>
              <a:rPr lang="en-US" sz="2200" dirty="0"/>
              <a:t>, </a:t>
            </a:r>
            <a:r>
              <a:rPr lang="en-US" sz="2200" dirty="0" err="1"/>
              <a:t>você</a:t>
            </a:r>
            <a:r>
              <a:rPr lang="en-US" sz="2200" dirty="0"/>
              <a:t> </a:t>
            </a:r>
            <a:r>
              <a:rPr lang="en-US" sz="2200" dirty="0" err="1"/>
              <a:t>está</a:t>
            </a:r>
            <a:r>
              <a:rPr lang="en-US" sz="2200" dirty="0"/>
              <a:t> </a:t>
            </a:r>
            <a:r>
              <a:rPr lang="en-US" sz="2200" dirty="0" err="1"/>
              <a:t>entrando</a:t>
            </a:r>
            <a:r>
              <a:rPr lang="en-US" sz="2200" dirty="0"/>
              <a:t> no </a:t>
            </a:r>
            <a:r>
              <a:rPr lang="en-US" sz="2200" dirty="0" err="1"/>
              <a:t>estágio</a:t>
            </a:r>
            <a:r>
              <a:rPr lang="en-US" sz="2200" dirty="0"/>
              <a:t> de </a:t>
            </a:r>
            <a:r>
              <a:rPr lang="en-US" sz="2200" dirty="0" err="1"/>
              <a:t>maturidade</a:t>
            </a:r>
            <a:r>
              <a:rPr lang="en-US" sz="2200" dirty="0"/>
              <a:t>. </a:t>
            </a:r>
            <a:r>
              <a:rPr lang="en-US" sz="2200" dirty="0" err="1"/>
              <a:t>Aqui</a:t>
            </a:r>
            <a:r>
              <a:rPr lang="en-US" sz="2200" dirty="0"/>
              <a:t>, é </a:t>
            </a:r>
            <a:r>
              <a:rPr lang="en-US" sz="2200" dirty="0" err="1"/>
              <a:t>possível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empresaV</a:t>
            </a:r>
            <a:r>
              <a:rPr lang="en-US" sz="2200" dirty="0"/>
              <a:t> </a:t>
            </a:r>
            <a:r>
              <a:rPr lang="en-US" sz="2200" dirty="0" err="1"/>
              <a:t>tenha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reduzir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preços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se </a:t>
            </a:r>
            <a:r>
              <a:rPr lang="en-US" sz="2200" dirty="0" err="1"/>
              <a:t>manter</a:t>
            </a:r>
            <a:r>
              <a:rPr lang="en-US" sz="2200" dirty="0"/>
              <a:t> </a:t>
            </a:r>
            <a:r>
              <a:rPr lang="en-US" sz="2200" dirty="0" err="1"/>
              <a:t>competitiva</a:t>
            </a:r>
            <a:r>
              <a:rPr lang="en-US" sz="22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Suas</a:t>
            </a:r>
            <a:r>
              <a:rPr lang="en-US" sz="2200" dirty="0"/>
              <a:t> </a:t>
            </a:r>
            <a:r>
              <a:rPr lang="en-US" sz="2200" b="1" dirty="0" err="1"/>
              <a:t>campanhas</a:t>
            </a:r>
            <a:r>
              <a:rPr lang="en-US" sz="2200" b="1" dirty="0"/>
              <a:t> de marketing </a:t>
            </a:r>
            <a:r>
              <a:rPr lang="en-US" sz="2200" b="1" dirty="0" err="1"/>
              <a:t>ainda</a:t>
            </a:r>
            <a:r>
              <a:rPr lang="en-US" sz="2200" b="1" dirty="0"/>
              <a:t> se </a:t>
            </a:r>
            <a:r>
              <a:rPr lang="en-US" sz="2200" b="1" dirty="0" err="1"/>
              <a:t>concentram</a:t>
            </a:r>
            <a:r>
              <a:rPr lang="en-US" sz="2200" b="1" dirty="0"/>
              <a:t> 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diferenciação</a:t>
            </a:r>
            <a:r>
              <a:rPr lang="en-US" sz="2200" dirty="0"/>
              <a:t>, </a:t>
            </a:r>
            <a:r>
              <a:rPr lang="en-US" sz="2200" dirty="0" err="1"/>
              <a:t>destacando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recursos</a:t>
            </a:r>
            <a:r>
              <a:rPr lang="en-US" sz="2200" dirty="0"/>
              <a:t> </a:t>
            </a:r>
            <a:r>
              <a:rPr lang="en-US" sz="2200" dirty="0" err="1"/>
              <a:t>superiores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o </a:t>
            </a:r>
            <a:r>
              <a:rPr lang="en-US" sz="2200" dirty="0" err="1"/>
              <a:t>seu</a:t>
            </a:r>
            <a:r>
              <a:rPr lang="en-US" sz="2200" dirty="0"/>
              <a:t> </a:t>
            </a:r>
            <a:r>
              <a:rPr lang="en-US" sz="2200" dirty="0" err="1"/>
              <a:t>produto</a:t>
            </a:r>
            <a:r>
              <a:rPr lang="en-US" sz="2200" dirty="0"/>
              <a:t> tem. Durante </a:t>
            </a:r>
            <a:r>
              <a:rPr lang="en-US" sz="2200" dirty="0" err="1"/>
              <a:t>esta</a:t>
            </a:r>
            <a:r>
              <a:rPr lang="en-US" sz="2200" dirty="0"/>
              <a:t> </a:t>
            </a:r>
            <a:r>
              <a:rPr lang="en-US" sz="2200" dirty="0" err="1"/>
              <a:t>fase</a:t>
            </a:r>
            <a:r>
              <a:rPr lang="en-US" sz="2200" dirty="0"/>
              <a:t>,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custos</a:t>
            </a:r>
            <a:r>
              <a:rPr lang="en-US" sz="2200" dirty="0"/>
              <a:t> de </a:t>
            </a:r>
            <a:r>
              <a:rPr lang="en-US" sz="2200" dirty="0" err="1"/>
              <a:t>produção</a:t>
            </a:r>
            <a:r>
              <a:rPr lang="en-US" sz="2200" dirty="0"/>
              <a:t> </a:t>
            </a:r>
            <a:r>
              <a:rPr lang="en-US" sz="2200" dirty="0" err="1"/>
              <a:t>diminuem</a:t>
            </a:r>
            <a:r>
              <a:rPr lang="en-US" sz="2200" dirty="0"/>
              <a:t> e as </a:t>
            </a:r>
            <a:r>
              <a:rPr lang="en-US" sz="2200" dirty="0" err="1"/>
              <a:t>vendas</a:t>
            </a:r>
            <a:r>
              <a:rPr lang="en-US" sz="2200" dirty="0"/>
              <a:t> </a:t>
            </a:r>
            <a:r>
              <a:rPr lang="en-US" sz="2200" dirty="0" err="1"/>
              <a:t>são</a:t>
            </a:r>
            <a:r>
              <a:rPr lang="en-US" sz="2200" dirty="0"/>
              <a:t> </a:t>
            </a:r>
            <a:r>
              <a:rPr lang="en-US" sz="2200" dirty="0" err="1"/>
              <a:t>estáveis</a:t>
            </a:r>
            <a:r>
              <a:rPr lang="en-US" sz="2200" dirty="0"/>
              <a:t>. 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É tentador sentar e aproveitar as vendas constantes, mas atente-se: continue fazendo </a:t>
            </a:r>
            <a:r>
              <a:rPr lang="pt-BR" sz="2200" u="sng" dirty="0">
                <a:hlinkClick r:id="rId2"/>
              </a:rPr>
              <a:t>melhorias</a:t>
            </a:r>
            <a:r>
              <a:rPr lang="pt-BR" sz="2200" dirty="0"/>
              <a:t> em seu software e informeissoaosseusconsumidores.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Isso</a:t>
            </a:r>
            <a:r>
              <a:rPr lang="en-US" sz="2200" dirty="0"/>
              <a:t> </a:t>
            </a:r>
            <a:r>
              <a:rPr lang="en-US" sz="2200" dirty="0" err="1"/>
              <a:t>porque</a:t>
            </a:r>
            <a:r>
              <a:rPr lang="en-US" sz="2200" dirty="0"/>
              <a:t>, </a:t>
            </a:r>
            <a:r>
              <a:rPr lang="en-US" sz="2200" dirty="0" err="1"/>
              <a:t>nesse</a:t>
            </a:r>
            <a:r>
              <a:rPr lang="en-US" sz="2200" dirty="0"/>
              <a:t> </a:t>
            </a:r>
            <a:r>
              <a:rPr lang="en-US" sz="2200" dirty="0" err="1"/>
              <a:t>ponto</a:t>
            </a:r>
            <a:r>
              <a:rPr lang="en-US" sz="2200" dirty="0"/>
              <a:t>, </a:t>
            </a:r>
            <a:r>
              <a:rPr lang="en-US" sz="2200" dirty="0" err="1"/>
              <a:t>pode</a:t>
            </a:r>
            <a:r>
              <a:rPr lang="en-US" sz="2200" dirty="0"/>
              <a:t> </a:t>
            </a:r>
            <a:r>
              <a:rPr lang="en-US" sz="2200" dirty="0" err="1"/>
              <a:t>ocorrer</a:t>
            </a:r>
            <a:r>
              <a:rPr lang="en-US" sz="2200" dirty="0"/>
              <a:t> a </a:t>
            </a:r>
            <a:r>
              <a:rPr lang="en-US" sz="2200" b="1" dirty="0" err="1"/>
              <a:t>saturação</a:t>
            </a:r>
            <a:r>
              <a:rPr lang="en-US" sz="2200" b="1" dirty="0"/>
              <a:t> do </a:t>
            </a:r>
            <a:r>
              <a:rPr lang="en-US" sz="2200" b="1" dirty="0" err="1"/>
              <a:t>mercado</a:t>
            </a:r>
            <a:r>
              <a:rPr lang="en-US" sz="2200" dirty="0"/>
              <a:t>.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seja</a:t>
            </a:r>
            <a:r>
              <a:rPr lang="en-US" sz="2200" dirty="0"/>
              <a:t>, </a:t>
            </a:r>
            <a:r>
              <a:rPr lang="en-US" sz="2200" dirty="0" err="1"/>
              <a:t>embora</a:t>
            </a:r>
            <a:r>
              <a:rPr lang="en-US" sz="2200" dirty="0"/>
              <a:t> </a:t>
            </a:r>
            <a:r>
              <a:rPr lang="en-US" sz="2200" dirty="0" err="1"/>
              <a:t>muitos</a:t>
            </a:r>
            <a:r>
              <a:rPr lang="en-US" sz="2200" dirty="0"/>
              <a:t> </a:t>
            </a:r>
            <a:r>
              <a:rPr lang="en-US" sz="2200" dirty="0" err="1"/>
              <a:t>consumidores</a:t>
            </a:r>
            <a:r>
              <a:rPr lang="en-US" sz="2200" dirty="0"/>
              <a:t> </a:t>
            </a:r>
            <a:r>
              <a:rPr lang="en-US" sz="2200" dirty="0" err="1"/>
              <a:t>estejam</a:t>
            </a:r>
            <a:r>
              <a:rPr lang="en-US" sz="2200" dirty="0"/>
              <a:t> </a:t>
            </a:r>
            <a:r>
              <a:rPr lang="en-US" sz="2200" dirty="0" err="1"/>
              <a:t>usando</a:t>
            </a:r>
            <a:r>
              <a:rPr lang="en-US" sz="2200" dirty="0"/>
              <a:t> o </a:t>
            </a:r>
            <a:r>
              <a:rPr lang="en-US" sz="2200" dirty="0" err="1"/>
              <a:t>produto</a:t>
            </a:r>
            <a:r>
              <a:rPr lang="en-US" sz="2200" dirty="0"/>
              <a:t>, </a:t>
            </a:r>
            <a:r>
              <a:rPr lang="en-US" sz="2200" dirty="0" err="1"/>
              <a:t>há</a:t>
            </a:r>
            <a:r>
              <a:rPr lang="en-US" sz="2200" dirty="0"/>
              <a:t> </a:t>
            </a:r>
            <a:r>
              <a:rPr lang="en-US" sz="2200" dirty="0" err="1"/>
              <a:t>muitos</a:t>
            </a:r>
            <a:r>
              <a:rPr lang="en-US" sz="2200" dirty="0"/>
              <a:t> </a:t>
            </a:r>
            <a:r>
              <a:rPr lang="en-US" sz="2200" dirty="0" err="1"/>
              <a:t>concorrentes</a:t>
            </a:r>
            <a:r>
              <a:rPr lang="en-US" sz="2200" dirty="0"/>
              <a:t>. 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8081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26156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/>
              <a:t>Fases</a:t>
            </a:r>
            <a:r>
              <a:rPr lang="en-US" sz="2400" b="1" dirty="0"/>
              <a:t> do </a:t>
            </a:r>
            <a:r>
              <a:rPr lang="en-US" sz="2400" b="1" dirty="0" err="1"/>
              <a:t>Ciclo</a:t>
            </a:r>
            <a:r>
              <a:rPr lang="en-US" sz="2400" b="1" dirty="0"/>
              <a:t> de Vida do </a:t>
            </a:r>
            <a:r>
              <a:rPr lang="en-US" sz="2400" b="1" dirty="0" err="1"/>
              <a:t>Produto</a:t>
            </a:r>
            <a:r>
              <a:rPr lang="en-US" sz="2400" b="1" dirty="0"/>
              <a:t> </a:t>
            </a:r>
            <a:r>
              <a:rPr lang="en-US" sz="2400" b="1" i="1" dirty="0"/>
              <a:t>(Cont)</a:t>
            </a:r>
          </a:p>
          <a:p>
            <a:pPr>
              <a:buFont typeface="Arial" charset="0"/>
              <a:buNone/>
              <a:defRPr/>
            </a:pPr>
            <a:r>
              <a:rPr lang="en-US" sz="2400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/>
              <a:t>5. </a:t>
            </a:r>
            <a:r>
              <a:rPr lang="en-US" sz="2400" b="1" dirty="0" err="1"/>
              <a:t>Declínio</a:t>
            </a:r>
            <a:endParaRPr lang="en-US" sz="2400" b="1" dirty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Se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marca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for a </a:t>
            </a:r>
            <a:r>
              <a:rPr lang="en-US" sz="2200" dirty="0" err="1"/>
              <a:t>favorita</a:t>
            </a:r>
            <a:r>
              <a:rPr lang="en-US" sz="2200" dirty="0"/>
              <a:t> do </a:t>
            </a:r>
            <a:r>
              <a:rPr lang="en-US" sz="2200" dirty="0" err="1"/>
              <a:t>mercado</a:t>
            </a:r>
            <a:r>
              <a:rPr lang="en-US" sz="2200" dirty="0"/>
              <a:t>, </a:t>
            </a:r>
            <a:r>
              <a:rPr lang="en-US" sz="2200" dirty="0" err="1"/>
              <a:t>você</a:t>
            </a:r>
            <a:r>
              <a:rPr lang="en-US" sz="2200" dirty="0"/>
              <a:t> </a:t>
            </a:r>
            <a:r>
              <a:rPr lang="en-US" sz="2200" dirty="0" err="1"/>
              <a:t>começará</a:t>
            </a:r>
            <a:r>
              <a:rPr lang="en-US" sz="2200" dirty="0"/>
              <a:t> a </a:t>
            </a:r>
            <a:r>
              <a:rPr lang="en-US" sz="2200" dirty="0" err="1"/>
              <a:t>experimentar</a:t>
            </a:r>
            <a:r>
              <a:rPr lang="en-US" sz="2200" dirty="0"/>
              <a:t> o </a:t>
            </a:r>
            <a:r>
              <a:rPr lang="en-US" sz="2200" dirty="0" err="1"/>
              <a:t>último</a:t>
            </a:r>
            <a:r>
              <a:rPr lang="en-US" sz="2200" dirty="0"/>
              <a:t> </a:t>
            </a:r>
            <a:r>
              <a:rPr lang="en-US" sz="2200" dirty="0" err="1"/>
              <a:t>estágio</a:t>
            </a:r>
            <a:r>
              <a:rPr lang="en-US" sz="2200" dirty="0"/>
              <a:t>, com as </a:t>
            </a:r>
            <a:r>
              <a:rPr lang="en-US" sz="2200" b="1" dirty="0" err="1"/>
              <a:t>vendas</a:t>
            </a:r>
            <a:r>
              <a:rPr lang="en-US" sz="2200" b="1" dirty="0"/>
              <a:t> </a:t>
            </a:r>
            <a:r>
              <a:rPr lang="en-US" sz="2200" b="1" dirty="0" err="1"/>
              <a:t>diminuindo</a:t>
            </a:r>
            <a:r>
              <a:rPr lang="en-US" sz="2200" b="1" dirty="0"/>
              <a:t> </a:t>
            </a:r>
            <a:r>
              <a:rPr lang="en-US" sz="2200" b="1" dirty="0" err="1"/>
              <a:t>pouco</a:t>
            </a:r>
            <a:r>
              <a:rPr lang="en-US" sz="2200" b="1" dirty="0"/>
              <a:t> a </a:t>
            </a:r>
            <a:r>
              <a:rPr lang="en-US" sz="2200" b="1" dirty="0" err="1"/>
              <a:t>pouco</a:t>
            </a:r>
            <a:r>
              <a:rPr lang="en-US" sz="2200" dirty="0"/>
              <a:t>. </a:t>
            </a:r>
            <a:r>
              <a:rPr lang="en-US" sz="2200" dirty="0" err="1"/>
              <a:t>Aqui</a:t>
            </a:r>
            <a:r>
              <a:rPr lang="en-US" sz="2200" dirty="0"/>
              <a:t>, </a:t>
            </a:r>
            <a:r>
              <a:rPr lang="en-US" sz="2200" dirty="0" err="1"/>
              <a:t>existe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concorrência</a:t>
            </a:r>
            <a:r>
              <a:rPr lang="en-US" sz="2200" dirty="0"/>
              <a:t> e </a:t>
            </a:r>
            <a:r>
              <a:rPr lang="en-US" sz="2200" dirty="0" err="1"/>
              <a:t>ela</a:t>
            </a:r>
            <a:r>
              <a:rPr lang="en-US" sz="2200" dirty="0"/>
              <a:t> </a:t>
            </a:r>
            <a:r>
              <a:rPr lang="en-US" sz="2200" dirty="0" err="1"/>
              <a:t>está</a:t>
            </a:r>
            <a:r>
              <a:rPr lang="en-US" sz="2200" dirty="0"/>
              <a:t> </a:t>
            </a:r>
            <a:r>
              <a:rPr lang="en-US" sz="2200" dirty="0" err="1"/>
              <a:t>conseguindo</a:t>
            </a:r>
            <a:r>
              <a:rPr lang="en-US" sz="2200" dirty="0"/>
              <a:t> </a:t>
            </a:r>
            <a:r>
              <a:rPr lang="en-US" sz="2200" dirty="0" err="1"/>
              <a:t>conquistar</a:t>
            </a:r>
            <a:r>
              <a:rPr lang="en-US" sz="2200" dirty="0"/>
              <a:t> boas </a:t>
            </a:r>
            <a:r>
              <a:rPr lang="en-US" sz="2200" dirty="0" err="1"/>
              <a:t>fatias</a:t>
            </a:r>
            <a:r>
              <a:rPr lang="en-US" sz="2200" dirty="0"/>
              <a:t> de </a:t>
            </a:r>
            <a:r>
              <a:rPr lang="en-US" sz="2200" dirty="0" err="1"/>
              <a:t>mercado</a:t>
            </a:r>
            <a:r>
              <a:rPr lang="en-US" sz="2200" dirty="0"/>
              <a:t>. 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O </a:t>
            </a:r>
            <a:r>
              <a:rPr lang="en-US" sz="2200" dirty="0" err="1"/>
              <a:t>declínio</a:t>
            </a:r>
            <a:r>
              <a:rPr lang="en-US" sz="2200" dirty="0"/>
              <a:t> </a:t>
            </a:r>
            <a:r>
              <a:rPr lang="en-US" sz="2200" dirty="0" err="1"/>
              <a:t>da</a:t>
            </a:r>
            <a:r>
              <a:rPr lang="en-US" sz="2200" dirty="0"/>
              <a:t>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solução</a:t>
            </a:r>
            <a:r>
              <a:rPr lang="en-US" sz="2200" dirty="0"/>
              <a:t>,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pode</a:t>
            </a:r>
            <a:r>
              <a:rPr lang="en-US" sz="2200" dirty="0"/>
              <a:t> </a:t>
            </a:r>
            <a:r>
              <a:rPr lang="en-US" sz="2200" dirty="0" err="1"/>
              <a:t>estar</a:t>
            </a:r>
            <a:r>
              <a:rPr lang="en-US" sz="2200" dirty="0"/>
              <a:t> </a:t>
            </a:r>
            <a:r>
              <a:rPr lang="en-US" sz="2200" dirty="0" err="1"/>
              <a:t>relacionado</a:t>
            </a:r>
            <a:r>
              <a:rPr lang="en-US" sz="2200" dirty="0"/>
              <a:t> </a:t>
            </a:r>
            <a:r>
              <a:rPr lang="en-US" sz="2200" dirty="0" err="1"/>
              <a:t>muita</a:t>
            </a:r>
            <a:r>
              <a:rPr lang="en-US" sz="2200" dirty="0"/>
              <a:t> </a:t>
            </a:r>
            <a:r>
              <a:rPr lang="en-US" sz="2200" dirty="0" err="1"/>
              <a:t>concorrência</a:t>
            </a:r>
            <a:r>
              <a:rPr lang="en-US" sz="2200" dirty="0"/>
              <a:t> de </a:t>
            </a:r>
            <a:r>
              <a:rPr lang="en-US" sz="2200" dirty="0" err="1"/>
              <a:t>produtos</a:t>
            </a:r>
            <a:r>
              <a:rPr lang="en-US" sz="2200" dirty="0"/>
              <a:t> com </a:t>
            </a:r>
            <a:r>
              <a:rPr lang="en-US" sz="2200" dirty="0" err="1"/>
              <a:t>características</a:t>
            </a:r>
            <a:r>
              <a:rPr lang="en-US" sz="2200" dirty="0"/>
              <a:t> </a:t>
            </a:r>
            <a:r>
              <a:rPr lang="en-US" sz="2200" dirty="0" err="1"/>
              <a:t>parecidas</a:t>
            </a:r>
            <a:r>
              <a:rPr lang="en-US" sz="2200" dirty="0"/>
              <a:t>, </a:t>
            </a:r>
            <a:r>
              <a:rPr lang="en-US" sz="2200" dirty="0" err="1"/>
              <a:t>produto</a:t>
            </a:r>
            <a:r>
              <a:rPr lang="en-US" sz="2200" dirty="0"/>
              <a:t> </a:t>
            </a:r>
            <a:r>
              <a:rPr lang="en-US" sz="2200" dirty="0" err="1"/>
              <a:t>obsoleto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substituído</a:t>
            </a:r>
            <a:r>
              <a:rPr lang="en-US" sz="2200" dirty="0"/>
              <a:t>, </a:t>
            </a:r>
            <a:r>
              <a:rPr lang="en-US" sz="2200" dirty="0" err="1"/>
              <a:t>perda</a:t>
            </a:r>
            <a:r>
              <a:rPr lang="en-US" sz="2200" dirty="0"/>
              <a:t> de </a:t>
            </a:r>
            <a:r>
              <a:rPr lang="en-US" sz="2200" dirty="0" err="1"/>
              <a:t>interesse</a:t>
            </a:r>
            <a:r>
              <a:rPr lang="en-US" sz="2200" dirty="0"/>
              <a:t> do </a:t>
            </a:r>
            <a:r>
              <a:rPr lang="en-US" sz="2200" dirty="0" err="1"/>
              <a:t>cliente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imagem</a:t>
            </a:r>
            <a:r>
              <a:rPr lang="en-US" sz="2200" dirty="0"/>
              <a:t> de </a:t>
            </a:r>
            <a:r>
              <a:rPr lang="en-US" sz="2200" dirty="0" err="1"/>
              <a:t>marca</a:t>
            </a:r>
            <a:r>
              <a:rPr lang="en-US" sz="2200" dirty="0"/>
              <a:t> </a:t>
            </a:r>
            <a:r>
              <a:rPr lang="en-US" sz="2200" dirty="0" err="1"/>
              <a:t>danificada</a:t>
            </a:r>
            <a:r>
              <a:rPr lang="en-US" sz="22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Quando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empresa</a:t>
            </a:r>
            <a:r>
              <a:rPr lang="en-US" sz="2200" dirty="0"/>
              <a:t> se </a:t>
            </a:r>
            <a:r>
              <a:rPr lang="en-US" sz="2200" dirty="0" err="1"/>
              <a:t>vê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fase</a:t>
            </a:r>
            <a:r>
              <a:rPr lang="en-US" sz="2200" dirty="0"/>
              <a:t> de </a:t>
            </a:r>
            <a:r>
              <a:rPr lang="en-US" sz="2200" dirty="0" err="1"/>
              <a:t>declínio</a:t>
            </a:r>
            <a:r>
              <a:rPr lang="en-US" sz="2200" dirty="0"/>
              <a:t>, a </a:t>
            </a:r>
            <a:r>
              <a:rPr lang="en-US" sz="2200" dirty="0" err="1"/>
              <a:t>organização</a:t>
            </a:r>
            <a:r>
              <a:rPr lang="en-US" sz="2200" dirty="0"/>
              <a:t> </a:t>
            </a:r>
            <a:r>
              <a:rPr lang="en-US" sz="2200" dirty="0" err="1"/>
              <a:t>pode</a:t>
            </a:r>
            <a:r>
              <a:rPr lang="en-US" sz="2200" dirty="0"/>
              <a:t> </a:t>
            </a:r>
            <a:r>
              <a:rPr lang="en-US" sz="2200" dirty="0" err="1"/>
              <a:t>decidir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descontinuar</a:t>
            </a:r>
            <a:r>
              <a:rPr lang="en-US" sz="2200" dirty="0"/>
              <a:t> o </a:t>
            </a:r>
            <a:r>
              <a:rPr lang="en-US" sz="2200" dirty="0" err="1"/>
              <a:t>produto</a:t>
            </a:r>
            <a:r>
              <a:rPr lang="en-US" sz="2200" dirty="0"/>
              <a:t>, vender a </a:t>
            </a:r>
            <a:r>
              <a:rPr lang="en-US" sz="2200" dirty="0" err="1"/>
              <a:t>empresa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inovar</a:t>
            </a:r>
            <a:r>
              <a:rPr lang="en-US" sz="2200" dirty="0"/>
              <a:t> a </a:t>
            </a:r>
            <a:r>
              <a:rPr lang="en-US" sz="2200" dirty="0" err="1"/>
              <a:t>solução</a:t>
            </a:r>
            <a:r>
              <a:rPr lang="en-US" sz="2200" dirty="0"/>
              <a:t> </a:t>
            </a:r>
            <a:r>
              <a:rPr lang="en-US" sz="2200" dirty="0" err="1"/>
              <a:t>existente</a:t>
            </a:r>
            <a:r>
              <a:rPr lang="en-US" sz="2200" dirty="0"/>
              <a:t>.</a:t>
            </a:r>
            <a:endParaRPr lang="pt-PT" sz="2200" b="1" dirty="0">
              <a:ea typeface="ＭＳ Ｐゴシック" pitchFamily="34" charset="-128"/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8081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2615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/>
              <a:t>Ciclo</a:t>
            </a:r>
            <a:r>
              <a:rPr lang="en-US" sz="2400" b="1" dirty="0"/>
              <a:t> de Vida de </a:t>
            </a:r>
            <a:r>
              <a:rPr lang="en-US" sz="2400" b="1" dirty="0" err="1"/>
              <a:t>projecto</a:t>
            </a:r>
            <a:r>
              <a:rPr lang="en-US" sz="2400" b="1" dirty="0"/>
              <a:t> VS </a:t>
            </a:r>
            <a:r>
              <a:rPr lang="en-US" sz="2400" b="1" dirty="0" err="1"/>
              <a:t>Ciclo</a:t>
            </a:r>
            <a:r>
              <a:rPr lang="en-US" sz="2400" b="1" dirty="0"/>
              <a:t> de Vida do </a:t>
            </a:r>
            <a:r>
              <a:rPr lang="en-US" sz="2400" b="1" dirty="0" err="1"/>
              <a:t>Produto</a:t>
            </a:r>
            <a:endParaRPr lang="en-US" sz="2400" b="1" i="1" dirty="0"/>
          </a:p>
          <a:p>
            <a:pPr>
              <a:buFont typeface="Arial" charset="0"/>
              <a:buNone/>
              <a:defRPr/>
            </a:pPr>
            <a:r>
              <a:rPr lang="en-US" sz="2400" dirty="0"/>
              <a:t> </a:t>
            </a:r>
          </a:p>
          <a:p>
            <a:pPr algn="just">
              <a:buFont typeface="Arial" charset="0"/>
              <a:buNone/>
              <a:defRPr/>
            </a:pPr>
            <a:r>
              <a:rPr lang="en-US" sz="2400" dirty="0"/>
              <a:t>Como </a:t>
            </a:r>
            <a:r>
              <a:rPr lang="en-US" sz="2400" dirty="0" err="1"/>
              <a:t>conclusão</a:t>
            </a:r>
            <a:r>
              <a:rPr lang="en-US" sz="2400" dirty="0"/>
              <a:t>, o </a:t>
            </a:r>
            <a:r>
              <a:rPr lang="en-US" sz="2400" dirty="0" err="1"/>
              <a:t>ciclo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 do </a:t>
            </a:r>
            <a:r>
              <a:rPr lang="en-US" sz="2400" dirty="0" err="1"/>
              <a:t>projecto</a:t>
            </a:r>
            <a:r>
              <a:rPr lang="en-US" sz="2400" dirty="0"/>
              <a:t>,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vimos</a:t>
            </a:r>
            <a:r>
              <a:rPr lang="en-US" sz="2400" dirty="0"/>
              <a:t> </a:t>
            </a:r>
            <a:r>
              <a:rPr lang="en-US" sz="2400" dirty="0" err="1"/>
              <a:t>anteriormente</a:t>
            </a:r>
            <a:r>
              <a:rPr lang="en-US" sz="2400" dirty="0"/>
              <a:t>, é o </a:t>
            </a:r>
            <a:r>
              <a:rPr lang="en-US" sz="2400" dirty="0" err="1"/>
              <a:t>conjunto</a:t>
            </a:r>
            <a:r>
              <a:rPr lang="en-US" sz="2400" dirty="0"/>
              <a:t> de </a:t>
            </a:r>
            <a:r>
              <a:rPr lang="en-US" sz="2400" dirty="0" err="1"/>
              <a:t>fases</a:t>
            </a:r>
            <a:r>
              <a:rPr lang="en-US" sz="2400" dirty="0"/>
              <a:t> </a:t>
            </a:r>
            <a:r>
              <a:rPr lang="en-US" sz="2400" dirty="0" err="1"/>
              <a:t>pelas</a:t>
            </a:r>
            <a:r>
              <a:rPr lang="en-US" sz="2400" dirty="0"/>
              <a:t> </a:t>
            </a:r>
            <a:r>
              <a:rPr lang="en-US" sz="2400" dirty="0" err="1"/>
              <a:t>quais</a:t>
            </a:r>
            <a:r>
              <a:rPr lang="en-US" sz="2400" dirty="0"/>
              <a:t> o </a:t>
            </a:r>
            <a:r>
              <a:rPr lang="en-US" sz="2400" dirty="0" err="1"/>
              <a:t>projeto</a:t>
            </a:r>
            <a:r>
              <a:rPr lang="en-US" sz="2400" dirty="0"/>
              <a:t> </a:t>
            </a:r>
            <a:r>
              <a:rPr lang="en-US" sz="2400" dirty="0" err="1"/>
              <a:t>passa</a:t>
            </a:r>
            <a:r>
              <a:rPr lang="en-US" sz="2400" dirty="0"/>
              <a:t>, do </a:t>
            </a:r>
            <a:r>
              <a:rPr lang="en-US" sz="2400" dirty="0" err="1"/>
              <a:t>início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fim</a:t>
            </a:r>
            <a:r>
              <a:rPr lang="en-US" sz="2400" dirty="0"/>
              <a:t>. </a:t>
            </a:r>
            <a:r>
              <a:rPr lang="en-US" sz="2400" dirty="0" err="1"/>
              <a:t>Já</a:t>
            </a:r>
            <a:r>
              <a:rPr lang="en-US" sz="2400" dirty="0"/>
              <a:t> o </a:t>
            </a:r>
            <a:r>
              <a:rPr lang="en-US" sz="2400" dirty="0" err="1"/>
              <a:t>ciclo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r>
              <a:rPr lang="en-US" sz="2400" dirty="0"/>
              <a:t> do </a:t>
            </a:r>
            <a:r>
              <a:rPr lang="en-US" sz="2400" dirty="0" err="1"/>
              <a:t>produto</a:t>
            </a:r>
            <a:r>
              <a:rPr lang="en-US" sz="2400" dirty="0"/>
              <a:t> é, </a:t>
            </a:r>
            <a:r>
              <a:rPr lang="en-US" sz="2400" dirty="0" err="1"/>
              <a:t>basicamente</a:t>
            </a:r>
            <a:r>
              <a:rPr lang="en-US" sz="2400" dirty="0"/>
              <a:t>, </a:t>
            </a:r>
            <a:r>
              <a:rPr lang="en-US" sz="2400" dirty="0" err="1"/>
              <a:t>toda</a:t>
            </a:r>
            <a:r>
              <a:rPr lang="en-US" sz="2400" dirty="0"/>
              <a:t> a </a:t>
            </a:r>
            <a:r>
              <a:rPr lang="en-US" sz="2400" dirty="0" err="1"/>
              <a:t>vida</a:t>
            </a:r>
            <a:r>
              <a:rPr lang="en-US" sz="2400" dirty="0"/>
              <a:t> </a:t>
            </a:r>
            <a:r>
              <a:rPr lang="en-US" sz="2400" dirty="0" err="1"/>
              <a:t>útil</a:t>
            </a:r>
            <a:r>
              <a:rPr lang="en-US" sz="2400" dirty="0"/>
              <a:t> de um </a:t>
            </a:r>
            <a:r>
              <a:rPr lang="en-US" sz="2400" dirty="0" err="1"/>
              <a:t>produto</a:t>
            </a:r>
            <a:r>
              <a:rPr lang="en-US" sz="24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.</a:t>
            </a:r>
            <a:endParaRPr lang="pt-PT" sz="2200" b="1" dirty="0">
              <a:ea typeface="ＭＳ Ｐゴシック" pitchFamily="34" charset="-128"/>
            </a:endParaRP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8081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26156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Investimento e Projectos de  Investimentos</a:t>
            </a:r>
            <a:r>
              <a:rPr lang="en-US" sz="2400" dirty="0"/>
              <a:t> 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Segundo BARROS, C. P (2007), um </a:t>
            </a:r>
            <a:r>
              <a:rPr lang="pt-PT" sz="2400" b="1" u="sng" dirty="0"/>
              <a:t>investimento</a:t>
            </a:r>
            <a:r>
              <a:rPr lang="pt-PT" sz="2400" dirty="0"/>
              <a:t> é uma aplicação de fundos escassos que gera rendimento, durante um certo período de tempo, de forma a maximizar a riqueza da empresa.</a:t>
            </a:r>
            <a:endParaRPr lang="en-US" sz="2400" dirty="0"/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Enquanto aplicação de fundos que gera rendimento, o </a:t>
            </a:r>
            <a:r>
              <a:rPr lang="pt-PT" sz="2400" dirty="0" err="1"/>
              <a:t>projecto</a:t>
            </a:r>
            <a:r>
              <a:rPr lang="pt-PT" sz="2400" dirty="0"/>
              <a:t> de investimento é um negócio para a empresa, a qual se decide pela sua implementação ou não implementação, conforme a avaliação que dele se faz relativamente às alternativas de investimento.</a:t>
            </a:r>
            <a:endParaRPr lang="en-US" sz="2400" dirty="0"/>
          </a:p>
          <a:p>
            <a:pPr algn="just"/>
            <a:r>
              <a:rPr lang="pt-PT" sz="2400" dirty="0"/>
              <a:t> </a:t>
            </a:r>
            <a:endParaRPr lang="en-US" sz="2400" dirty="0"/>
          </a:p>
          <a:p>
            <a:pPr algn="just"/>
            <a:r>
              <a:rPr lang="pt-PT" sz="2400" dirty="0"/>
              <a:t>A empresa implementará o </a:t>
            </a:r>
            <a:r>
              <a:rPr lang="pt-PT" sz="2400" dirty="0" err="1"/>
              <a:t>projecto</a:t>
            </a:r>
            <a:r>
              <a:rPr lang="pt-PT" sz="2400" dirty="0"/>
              <a:t> desde que o benefício seja superior ao custo. </a:t>
            </a:r>
          </a:p>
          <a:p>
            <a:pPr algn="just"/>
            <a:endParaRPr lang="pt-PT" sz="2400" i="1" dirty="0"/>
          </a:p>
          <a:p>
            <a:pPr algn="just"/>
            <a:r>
              <a:rPr lang="pt-PT" sz="2400" i="1" dirty="0"/>
              <a:t>Valor do </a:t>
            </a:r>
            <a:r>
              <a:rPr lang="pt-PT" sz="2400" i="1" dirty="0" err="1"/>
              <a:t>projecto</a:t>
            </a:r>
            <a:r>
              <a:rPr lang="pt-PT" sz="2400" i="1" dirty="0"/>
              <a:t> = Benefício – Investimento &gt; 0</a:t>
            </a:r>
            <a:endParaRPr lang="en-US" sz="24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822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7956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Investimento e Projectos de  Investimentos</a:t>
            </a:r>
            <a:r>
              <a:rPr lang="en-US" sz="2400" dirty="0"/>
              <a:t>  </a:t>
            </a:r>
            <a:r>
              <a:rPr lang="en-US" sz="2400" i="1" dirty="0">
                <a:solidFill>
                  <a:srgbClr val="7030A0"/>
                </a:solidFill>
              </a:rPr>
              <a:t>(</a:t>
            </a:r>
            <a:r>
              <a:rPr lang="en-US" sz="2400" i="1" dirty="0" err="1">
                <a:solidFill>
                  <a:srgbClr val="7030A0"/>
                </a:solidFill>
              </a:rPr>
              <a:t>Cont</a:t>
            </a:r>
            <a:r>
              <a:rPr lang="en-US" sz="2400" i="1" dirty="0">
                <a:solidFill>
                  <a:srgbClr val="7030A0"/>
                </a:solidFill>
              </a:rPr>
              <a:t>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r>
              <a:rPr lang="pt-PT" sz="2400" dirty="0"/>
              <a:t>Se o benefício é superior ao custo de investimento, empresa arrisca e investe.</a:t>
            </a:r>
            <a:endParaRPr lang="en-US" sz="2400" dirty="0"/>
          </a:p>
          <a:p>
            <a:endParaRPr lang="pt-PT" sz="2400" dirty="0"/>
          </a:p>
          <a:p>
            <a:r>
              <a:rPr lang="pt-PT" dirty="0"/>
              <a:t> </a:t>
            </a:r>
            <a:r>
              <a:rPr lang="pt-PT" sz="2400" b="1" u="sng" dirty="0"/>
              <a:t>Porque é que as empresas investem?</a:t>
            </a:r>
            <a:endParaRPr lang="en-US" sz="2400" dirty="0"/>
          </a:p>
          <a:p>
            <a:pPr algn="just"/>
            <a:r>
              <a:rPr lang="pt-PT" sz="2400" dirty="0"/>
              <a:t>As empresas investem porque na sua </a:t>
            </a:r>
            <a:r>
              <a:rPr lang="pt-PT" sz="2400" dirty="0" err="1"/>
              <a:t>actividade</a:t>
            </a:r>
            <a:r>
              <a:rPr lang="pt-PT" sz="2400" dirty="0"/>
              <a:t> geram excedentes financeiros, excedentes estes que os </a:t>
            </a:r>
            <a:r>
              <a:rPr lang="pt-PT" sz="2400" dirty="0" err="1"/>
              <a:t>accionistas</a:t>
            </a:r>
            <a:r>
              <a:rPr lang="pt-PT" sz="2400" dirty="0"/>
              <a:t> não querem consumir, optando assim por investi-los.</a:t>
            </a:r>
            <a:endParaRPr lang="en-US" sz="2400" dirty="0"/>
          </a:p>
          <a:p>
            <a:pPr algn="just"/>
            <a:endParaRPr lang="en-US" sz="2000" dirty="0"/>
          </a:p>
          <a:p>
            <a:pPr algn="just"/>
            <a:r>
              <a:rPr lang="pt-PT" sz="2400" dirty="0"/>
              <a:t>A decisão de investimento designa-se genericamente por </a:t>
            </a:r>
            <a:r>
              <a:rPr lang="pt-PT" sz="2400" u="sng" dirty="0" err="1"/>
              <a:t>projecto</a:t>
            </a:r>
            <a:r>
              <a:rPr lang="pt-PT" sz="2400" dirty="0"/>
              <a:t>. O </a:t>
            </a:r>
            <a:r>
              <a:rPr lang="pt-PT" sz="2400" dirty="0" err="1"/>
              <a:t>projecto</a:t>
            </a:r>
            <a:r>
              <a:rPr lang="pt-PT" sz="2400" dirty="0"/>
              <a:t> de investimento é um conceito entendido em duas </a:t>
            </a:r>
            <a:r>
              <a:rPr lang="pt-PT" sz="2400" dirty="0" err="1"/>
              <a:t>acepções</a:t>
            </a:r>
            <a:r>
              <a:rPr lang="pt-PT" sz="2400" dirty="0"/>
              <a:t>: enquanto plano (intenção) de investimento e enquanto estudo da intenção de investimento, as duas </a:t>
            </a:r>
            <a:r>
              <a:rPr lang="pt-PT" sz="2400" dirty="0" err="1"/>
              <a:t>acepções</a:t>
            </a:r>
            <a:r>
              <a:rPr lang="pt-PT" sz="2400" dirty="0"/>
              <a:t> são equivalentes, sendo reunidas no dossier do </a:t>
            </a:r>
            <a:r>
              <a:rPr lang="pt-PT" sz="2400" dirty="0" err="1"/>
              <a:t>projecto</a:t>
            </a:r>
            <a:r>
              <a:rPr lang="pt-PT" sz="2400" dirty="0"/>
              <a:t> investimento. 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130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Investimento e Projectos de  Investimentos</a:t>
            </a:r>
            <a:r>
              <a:rPr lang="en-US" sz="2400" dirty="0"/>
              <a:t>  </a:t>
            </a:r>
            <a:r>
              <a:rPr lang="en-US" sz="2400" i="1" dirty="0">
                <a:solidFill>
                  <a:srgbClr val="7030A0"/>
                </a:solidFill>
              </a:rPr>
              <a:t>(</a:t>
            </a:r>
            <a:r>
              <a:rPr lang="en-US" sz="2400" i="1" dirty="0" err="1">
                <a:solidFill>
                  <a:srgbClr val="7030A0"/>
                </a:solidFill>
              </a:rPr>
              <a:t>Cont</a:t>
            </a:r>
            <a:r>
              <a:rPr lang="en-US" sz="2400" i="1" dirty="0">
                <a:solidFill>
                  <a:srgbClr val="7030A0"/>
                </a:solidFill>
              </a:rPr>
              <a:t>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O </a:t>
            </a:r>
            <a:r>
              <a:rPr lang="pt-PT" sz="2400" dirty="0" err="1"/>
              <a:t>projecto</a:t>
            </a:r>
            <a:r>
              <a:rPr lang="pt-PT" sz="2400" dirty="0"/>
              <a:t> é uma proposta de aplicação de recursos escassos que possuem aplicações alternativas a um negócio, que espera-se, gerará rendimentos futuros durante um certo tempo, capazes de remunerar a aplicação. (BARROS, 2007; p.20)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A expressão “</a:t>
            </a:r>
            <a:r>
              <a:rPr lang="pt-PT" sz="2400" dirty="0" err="1"/>
              <a:t>projecto</a:t>
            </a:r>
            <a:r>
              <a:rPr lang="pt-PT" sz="2400" dirty="0"/>
              <a:t>” para os financeiros e economistas é geralmente entendida como: “ conjunto sistematizado de informações destinado à fundamentar uma decisão de investimento”.</a:t>
            </a:r>
            <a:endParaRPr lang="en-US" sz="2400" dirty="0"/>
          </a:p>
          <a:p>
            <a:pPr algn="just"/>
            <a:r>
              <a:rPr lang="pt-PT" sz="2400" dirty="0"/>
              <a:t> </a:t>
            </a:r>
            <a:endParaRPr lang="en-US" sz="2400" dirty="0"/>
          </a:p>
          <a:p>
            <a:pPr algn="just"/>
            <a:r>
              <a:rPr lang="pt-PT" sz="2400" dirty="0"/>
              <a:t>Um </a:t>
            </a:r>
            <a:r>
              <a:rPr lang="pt-PT" sz="2400" u="sng" dirty="0" err="1"/>
              <a:t>projecto</a:t>
            </a:r>
            <a:r>
              <a:rPr lang="pt-PT" sz="2400" u="sng" dirty="0"/>
              <a:t> de investimento</a:t>
            </a:r>
            <a:r>
              <a:rPr lang="pt-PT" sz="2400" dirty="0"/>
              <a:t> é portanto simultaneamente uma ideia e um plano de investimento que se propõe </a:t>
            </a:r>
            <a:r>
              <a:rPr lang="pt-PT" sz="2400" dirty="0" err="1"/>
              <a:t>afectar</a:t>
            </a:r>
            <a:r>
              <a:rPr lang="pt-PT" sz="2400" dirty="0"/>
              <a:t> recursos escassos a uma aplicação particular, de entre as diferentes alternativas, com o </a:t>
            </a:r>
            <a:r>
              <a:rPr lang="pt-PT" sz="2400" dirty="0" err="1"/>
              <a:t>objectivo</a:t>
            </a:r>
            <a:r>
              <a:rPr lang="pt-PT" sz="2400" dirty="0"/>
              <a:t> de obter um rendimento durante um certo tempo, que remunere adequadamente a aplicação.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225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Investimento e Projectos de  Investimentos</a:t>
            </a:r>
            <a:r>
              <a:rPr lang="en-US" sz="2400" dirty="0"/>
              <a:t>  </a:t>
            </a:r>
            <a:r>
              <a:rPr lang="en-US" sz="2400" i="1" dirty="0">
                <a:solidFill>
                  <a:srgbClr val="7030A0"/>
                </a:solidFill>
              </a:rPr>
              <a:t>(</a:t>
            </a:r>
            <a:r>
              <a:rPr lang="en-US" sz="2400" i="1" dirty="0" err="1">
                <a:solidFill>
                  <a:srgbClr val="7030A0"/>
                </a:solidFill>
              </a:rPr>
              <a:t>Cont</a:t>
            </a:r>
            <a:r>
              <a:rPr lang="en-US" sz="2400" i="1" dirty="0">
                <a:solidFill>
                  <a:srgbClr val="7030A0"/>
                </a:solidFill>
              </a:rPr>
              <a:t>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Um </a:t>
            </a:r>
            <a:r>
              <a:rPr lang="pt-PT" sz="2400" dirty="0" err="1"/>
              <a:t>projecto</a:t>
            </a:r>
            <a:r>
              <a:rPr lang="pt-PT" sz="2400" dirty="0"/>
              <a:t> está normalmente associado a uma </a:t>
            </a:r>
            <a:r>
              <a:rPr lang="pt-PT" sz="2400" i="1" u="sng" dirty="0"/>
              <a:t>produção unitária</a:t>
            </a:r>
            <a:r>
              <a:rPr lang="pt-PT" sz="2400" dirty="0"/>
              <a:t>, de </a:t>
            </a:r>
            <a:r>
              <a:rPr lang="pt-PT" sz="2400" i="1" u="sng" dirty="0"/>
              <a:t>elevado custo</a:t>
            </a:r>
            <a:r>
              <a:rPr lang="pt-PT" sz="2400" dirty="0"/>
              <a:t> relativo e com um desenvolvimento </a:t>
            </a:r>
            <a:r>
              <a:rPr lang="pt-PT" sz="2400" i="1" u="sng" dirty="0"/>
              <a:t>limitado no tempo.</a:t>
            </a:r>
            <a:endParaRPr lang="en-US" sz="2400" dirty="0"/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São exemplos típicos de </a:t>
            </a:r>
            <a:r>
              <a:rPr lang="pt-PT" sz="2400" dirty="0" err="1"/>
              <a:t>projectos</a:t>
            </a:r>
            <a:r>
              <a:rPr lang="pt-PT" sz="2400" dirty="0"/>
              <a:t>:</a:t>
            </a:r>
            <a:endParaRPr lang="en-US" sz="2400" dirty="0"/>
          </a:p>
          <a:p>
            <a:pPr lvl="0" algn="just"/>
            <a:r>
              <a:rPr lang="pt-PT" sz="2400" dirty="0"/>
              <a:t>Grandes obras pontuais: (pontes, barragens, edifícios, fábricas, aeroportos, centrais térmicas, etc.)</a:t>
            </a:r>
            <a:endParaRPr lang="en-US" sz="2400" dirty="0"/>
          </a:p>
          <a:p>
            <a:pPr lvl="0" algn="just"/>
            <a:endParaRPr lang="pt-PT" sz="2400" dirty="0"/>
          </a:p>
          <a:p>
            <a:pPr lvl="0" algn="just"/>
            <a:r>
              <a:rPr lang="pt-PT" sz="2400" dirty="0"/>
              <a:t>Grandes obras lineares (estradas, vias férreas, gasodutos, etc.)</a:t>
            </a:r>
            <a:endParaRPr lang="en-US" sz="2400" dirty="0"/>
          </a:p>
          <a:p>
            <a:pPr lvl="0" algn="just"/>
            <a:r>
              <a:rPr lang="pt-PT" sz="2400" dirty="0"/>
              <a:t>Arranques de empresas ou novos negócios, grandes reparações e manutenções.</a:t>
            </a:r>
          </a:p>
          <a:p>
            <a:pPr lvl="0"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613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Investimento e Projectos de  Investimentos</a:t>
            </a:r>
            <a:r>
              <a:rPr lang="en-US" sz="2400" dirty="0"/>
              <a:t>  </a:t>
            </a:r>
            <a:r>
              <a:rPr lang="en-US" sz="2400" i="1" dirty="0">
                <a:solidFill>
                  <a:srgbClr val="7030A0"/>
                </a:solidFill>
              </a:rPr>
              <a:t>(</a:t>
            </a:r>
            <a:r>
              <a:rPr lang="en-US" sz="2400" i="1" dirty="0" err="1">
                <a:solidFill>
                  <a:srgbClr val="7030A0"/>
                </a:solidFill>
              </a:rPr>
              <a:t>Cont</a:t>
            </a:r>
            <a:r>
              <a:rPr lang="en-US" sz="2400" i="1" dirty="0">
                <a:solidFill>
                  <a:srgbClr val="7030A0"/>
                </a:solidFill>
              </a:rPr>
              <a:t>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A5B98-E376-DA2F-BBB8-6411C0C5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1390365"/>
            <a:ext cx="7573432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75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Investimento e Projectos de  Investimentos</a:t>
            </a:r>
            <a:r>
              <a:rPr lang="en-US" sz="2400" dirty="0"/>
              <a:t>  </a:t>
            </a:r>
            <a:r>
              <a:rPr lang="en-US" sz="2400" i="1" dirty="0">
                <a:solidFill>
                  <a:srgbClr val="7030A0"/>
                </a:solidFill>
              </a:rPr>
              <a:t>(</a:t>
            </a:r>
            <a:r>
              <a:rPr lang="en-US" sz="2400" i="1" dirty="0" err="1">
                <a:solidFill>
                  <a:srgbClr val="7030A0"/>
                </a:solidFill>
              </a:rPr>
              <a:t>Cont</a:t>
            </a:r>
            <a:r>
              <a:rPr lang="en-US" sz="2400" i="1" dirty="0">
                <a:solidFill>
                  <a:srgbClr val="7030A0"/>
                </a:solidFill>
              </a:rPr>
              <a:t>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b="1" u="sng" dirty="0"/>
              <a:t>Características de um </a:t>
            </a:r>
            <a:r>
              <a:rPr lang="pt-PT" sz="2400" b="1" u="sng" dirty="0" err="1"/>
              <a:t>projecto</a:t>
            </a:r>
            <a:r>
              <a:rPr lang="pt-PT" sz="2400" b="1" u="sng" dirty="0"/>
              <a:t>:</a:t>
            </a:r>
            <a:endParaRPr lang="en-US" sz="2400" dirty="0"/>
          </a:p>
          <a:p>
            <a:pPr algn="just"/>
            <a:r>
              <a:rPr lang="pt-PT" sz="2400" dirty="0"/>
              <a:t>.</a:t>
            </a:r>
            <a:endParaRPr lang="en-US" sz="2400" dirty="0"/>
          </a:p>
          <a:p>
            <a:pPr lvl="0" algn="just"/>
            <a:r>
              <a:rPr lang="pt-PT" sz="2400" b="1" dirty="0"/>
              <a:t>Tem início e tem fim </a:t>
            </a:r>
            <a:r>
              <a:rPr lang="pt-PT" sz="2400" dirty="0"/>
              <a:t>(não obstante o início poder ser difuso devido ao facto de que alguns </a:t>
            </a:r>
            <a:r>
              <a:rPr lang="pt-PT" sz="2400" dirty="0" err="1"/>
              <a:t>projectos</a:t>
            </a:r>
            <a:r>
              <a:rPr lang="pt-PT" sz="2400" dirty="0"/>
              <a:t> começam com ideias mais ou menos claras, imaginação, </a:t>
            </a:r>
            <a:r>
              <a:rPr lang="pt-PT" sz="2400" dirty="0" err="1"/>
              <a:t>etc</a:t>
            </a:r>
            <a:r>
              <a:rPr lang="pt-PT" sz="2400" dirty="0"/>
              <a:t>, no entanto a data de término tem que estar devidamente identificada ou clarificada).</a:t>
            </a:r>
          </a:p>
          <a:p>
            <a:pPr lvl="0" algn="just"/>
            <a:endParaRPr lang="en-US" sz="2400" dirty="0"/>
          </a:p>
          <a:p>
            <a:pPr lvl="0" algn="just"/>
            <a:r>
              <a:rPr lang="pt-PT" sz="2400" b="1" dirty="0"/>
              <a:t>Todo o </a:t>
            </a:r>
            <a:r>
              <a:rPr lang="pt-PT" sz="2400" b="1" dirty="0" err="1"/>
              <a:t>projecto</a:t>
            </a:r>
            <a:r>
              <a:rPr lang="pt-PT" sz="2400" b="1" dirty="0"/>
              <a:t> produz um único resultado: </a:t>
            </a:r>
            <a:r>
              <a:rPr lang="pt-PT" sz="2400" dirty="0"/>
              <a:t>este pode ser tangível como por exemplo um edifício ou intangível como uma norma interna sobre comportamento ou cultura organizacional.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64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345F-16F5-4432-8F40-D3AFFA4F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630" y="0"/>
            <a:ext cx="9416954" cy="750627"/>
          </a:xfrm>
        </p:spPr>
        <p:txBody>
          <a:bodyPr/>
          <a:lstStyle/>
          <a:p>
            <a:r>
              <a:rPr lang="pt-PT" b="1" dirty="0"/>
              <a:t>Projectos e sua gestão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B38E5-DE82-47ED-92CD-24B9993F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6" y="1419368"/>
            <a:ext cx="11013831" cy="543863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projecto</a:t>
            </a:r>
            <a:r>
              <a:rPr lang="pt-BR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um esforço </a:t>
            </a:r>
            <a:r>
              <a:rPr lang="pt-BR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temporário</a:t>
            </a:r>
            <a:r>
              <a:rPr lang="pt-BR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empreendido para criar um produto, serviço, processo, ou resultado </a:t>
            </a:r>
            <a:r>
              <a:rPr lang="pt-BR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exclusivo</a:t>
            </a:r>
            <a:r>
              <a:rPr lang="pt-BR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Dois termos da definição de projectos merecem destaque.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Temporário</a:t>
            </a: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não significa necessariamente de curta duração, mas sim que um projecto possui um </a:t>
            </a:r>
            <a:r>
              <a:rPr lang="pt-BR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início</a:t>
            </a: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um </a:t>
            </a:r>
            <a:r>
              <a:rPr lang="pt-BR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término definidos</a:t>
            </a: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Isso distingue o projecto dos trabalhos operacionais de natureza contínua.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exclusivo</a:t>
            </a:r>
            <a:r>
              <a:rPr lang="pt-B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indica a singularidade da natureza de cada projecto, pois mesmo que elementos repetitivos ou similares possam estar presentes em algumas entregas do projecto, o resultado de cada projecto é obtido sob uma combinação exclusiva de objectivos, circunstâncias, condições, contextos, fornecedores, etc.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6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MegaProjectos e Princiapis Megaprojectos em Moçambique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Segundo Castel-Branco (2008),  mega </a:t>
            </a:r>
            <a:r>
              <a:rPr lang="pt-PT" sz="2400" dirty="0" err="1"/>
              <a:t>projectos</a:t>
            </a:r>
            <a:r>
              <a:rPr lang="pt-PT" sz="2400" dirty="0"/>
              <a:t> são </a:t>
            </a:r>
            <a:r>
              <a:rPr lang="pt-PT" sz="2400" dirty="0" err="1"/>
              <a:t>actividades</a:t>
            </a:r>
            <a:r>
              <a:rPr lang="pt-PT" sz="2400" dirty="0"/>
              <a:t> de investimento e produção com características especiais. Primeiro, a sua dimensão, definida pelos montantes de investimento (acima de US$ 500 milhões) e impacto na produção e comércio, é enorme. Por exemplo, se pegarmos em três mega </a:t>
            </a:r>
            <a:r>
              <a:rPr lang="pt-PT" sz="2400" dirty="0" err="1"/>
              <a:t>projectos</a:t>
            </a:r>
            <a:r>
              <a:rPr lang="pt-PT" sz="2400" dirty="0"/>
              <a:t> apenas (a fundição de alumínio de </a:t>
            </a:r>
            <a:r>
              <a:rPr lang="pt-PT" sz="2400" dirty="0" err="1"/>
              <a:t>Beluluane</a:t>
            </a:r>
            <a:r>
              <a:rPr lang="pt-PT" sz="2400" dirty="0"/>
              <a:t>, Mozal; a mina de areias pesadas de Moma; e o </a:t>
            </a:r>
            <a:r>
              <a:rPr lang="pt-PT" sz="2400" dirty="0" err="1"/>
              <a:t>projecto</a:t>
            </a:r>
            <a:r>
              <a:rPr lang="pt-PT" sz="2400" dirty="0"/>
              <a:t> do gás natural da </a:t>
            </a:r>
            <a:r>
              <a:rPr lang="pt-PT" sz="2400" dirty="0" err="1"/>
              <a:t>Sazol</a:t>
            </a:r>
            <a:r>
              <a:rPr lang="pt-PT" sz="2400" dirty="0"/>
              <a:t>, em Inhambane), podemos verificar que: (i) o custo de investimento inicial de cada um destes </a:t>
            </a:r>
            <a:r>
              <a:rPr lang="pt-PT" sz="2400" dirty="0" err="1"/>
              <a:t>projectos</a:t>
            </a:r>
            <a:r>
              <a:rPr lang="pt-PT" sz="2400" dirty="0"/>
              <a:t> é superior a US$ 1 bilião; (</a:t>
            </a:r>
            <a:r>
              <a:rPr lang="pt-PT" sz="2400" dirty="0" err="1"/>
              <a:t>ii</a:t>
            </a:r>
            <a:r>
              <a:rPr lang="pt-PT" sz="2400" dirty="0"/>
              <a:t>) a soma do investimento realizado por estes três </a:t>
            </a:r>
            <a:r>
              <a:rPr lang="pt-PT" sz="2400" dirty="0" err="1"/>
              <a:t>projectos</a:t>
            </a:r>
            <a:r>
              <a:rPr lang="pt-PT" sz="2400" dirty="0"/>
              <a:t> é aproximadamente igual a 60% do PIB de Moçambique; (</a:t>
            </a:r>
            <a:r>
              <a:rPr lang="pt-PT" sz="2400" dirty="0" err="1"/>
              <a:t>iii</a:t>
            </a:r>
            <a:r>
              <a:rPr lang="pt-PT" sz="2400" dirty="0"/>
              <a:t>) o investimento nestes três </a:t>
            </a:r>
            <a:r>
              <a:rPr lang="pt-PT" sz="2400" dirty="0" err="1"/>
              <a:t>projectos</a:t>
            </a:r>
            <a:r>
              <a:rPr lang="pt-PT" sz="2400" dirty="0"/>
              <a:t> é superior a 55% do investimento privado total realizado nos últimos 10 anos; 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548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Conceito de MegaProjectos e Princiapis Megaprojectos em Moçambique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(</a:t>
            </a:r>
            <a:r>
              <a:rPr lang="pt-PT" sz="2400" dirty="0" err="1"/>
              <a:t>iv</a:t>
            </a:r>
            <a:r>
              <a:rPr lang="pt-PT" sz="2400" dirty="0"/>
              <a:t>) a produção conjunta destes </a:t>
            </a:r>
            <a:r>
              <a:rPr lang="pt-PT" sz="2400" dirty="0" err="1"/>
              <a:t>projectos</a:t>
            </a:r>
            <a:r>
              <a:rPr lang="pt-PT" sz="2400" dirty="0"/>
              <a:t> aproxima-se de 70% da produção industrial bruta de Moçambique. O valor da produção bruta da Mozal (cerca de US$ 2 biliões em 2006) era maior que o Orçamento do Estado de Moçambique; e (v) as exportações totais destes </a:t>
            </a:r>
            <a:r>
              <a:rPr lang="pt-PT" sz="2400" dirty="0" err="1"/>
              <a:t>projectos</a:t>
            </a:r>
            <a:r>
              <a:rPr lang="pt-PT" sz="2400" dirty="0"/>
              <a:t> aproximam-se de três quartos das exportações nacionais de bens.</a:t>
            </a:r>
            <a:endParaRPr lang="en-US" sz="2400" dirty="0"/>
          </a:p>
          <a:p>
            <a:r>
              <a:rPr lang="pt-PT" sz="2400" dirty="0"/>
              <a:t>.</a:t>
            </a:r>
            <a:r>
              <a:rPr lang="pt-PT" b="1" u="sng" dirty="0"/>
              <a:t> </a:t>
            </a:r>
          </a:p>
          <a:p>
            <a:r>
              <a:rPr lang="pt-PT" sz="2400" b="1" u="sng" dirty="0"/>
              <a:t>Questões para debate</a:t>
            </a:r>
            <a:endParaRPr lang="en-US" sz="2400" dirty="0"/>
          </a:p>
          <a:p>
            <a:pPr lvl="0"/>
            <a:endParaRPr lang="pt-PT" sz="2400" dirty="0"/>
          </a:p>
          <a:p>
            <a:pPr lvl="0"/>
            <a:r>
              <a:rPr lang="pt-PT" sz="2400" dirty="0"/>
              <a:t>Qual é a contribuição dos mega </a:t>
            </a:r>
            <a:r>
              <a:rPr lang="pt-PT" sz="2400" dirty="0" err="1"/>
              <a:t>projectos</a:t>
            </a:r>
            <a:r>
              <a:rPr lang="pt-PT" sz="2400" dirty="0"/>
              <a:t> para economia nacional?</a:t>
            </a:r>
          </a:p>
          <a:p>
            <a:pPr lvl="0"/>
            <a:endParaRPr lang="en-US" sz="2400" dirty="0"/>
          </a:p>
          <a:p>
            <a:pPr lvl="0"/>
            <a:r>
              <a:rPr lang="pt-PT" sz="2400" dirty="0"/>
              <a:t>Que </a:t>
            </a:r>
            <a:r>
              <a:rPr lang="pt-PT" sz="2400" dirty="0" err="1"/>
              <a:t>factores</a:t>
            </a:r>
            <a:r>
              <a:rPr lang="pt-PT" sz="2400" dirty="0"/>
              <a:t> determinam o contributo dos mega </a:t>
            </a:r>
            <a:r>
              <a:rPr lang="pt-PT" sz="2400" dirty="0" err="1"/>
              <a:t>projectos</a:t>
            </a:r>
            <a:r>
              <a:rPr lang="pt-PT" sz="2400" dirty="0"/>
              <a:t> na economia nacional?</a:t>
            </a:r>
            <a:endParaRPr lang="en-US" sz="2400" dirty="0"/>
          </a:p>
          <a:p>
            <a:pPr lvl="0"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176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As Fases de Desenvolvimento do Projecto de Investimento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Um investimento em </a:t>
            </a:r>
            <a:r>
              <a:rPr lang="pt-PT" sz="2400" dirty="0" err="1"/>
              <a:t>activos</a:t>
            </a:r>
            <a:r>
              <a:rPr lang="pt-PT" sz="2400" dirty="0"/>
              <a:t> fixos desenvolve-se através de um processo, que possui natureza temporal (desenvolve-se ao longo do tempo)e uma natureza processual (desenvolve-se ao longo de uma sequencia processual). O processo de desenvolvimento tem fases classificáveis, de acordo com as </a:t>
            </a:r>
            <a:r>
              <a:rPr lang="pt-PT" sz="2400" dirty="0" err="1"/>
              <a:t>actividades</a:t>
            </a:r>
            <a:r>
              <a:rPr lang="pt-PT" sz="2400" dirty="0"/>
              <a:t> necessárias à sua implementação. Assim, as fases constituem uma conceptualização da sequência processual do </a:t>
            </a:r>
            <a:r>
              <a:rPr lang="pt-PT" sz="2400" dirty="0" err="1"/>
              <a:t>projecto</a:t>
            </a:r>
            <a:r>
              <a:rPr lang="pt-PT" sz="2400" dirty="0"/>
              <a:t> de investimento.</a:t>
            </a:r>
            <a:endParaRPr lang="en-US" sz="2400" dirty="0"/>
          </a:p>
          <a:p>
            <a:pPr algn="just"/>
            <a:r>
              <a:rPr lang="pt-PT" sz="2400" dirty="0"/>
              <a:t> </a:t>
            </a:r>
            <a:endParaRPr lang="en-US" sz="2400" dirty="0"/>
          </a:p>
          <a:p>
            <a:pPr algn="just"/>
            <a:r>
              <a:rPr lang="pt-PT" sz="2400" dirty="0"/>
              <a:t>O investimento em </a:t>
            </a:r>
            <a:r>
              <a:rPr lang="pt-PT" sz="2400" dirty="0" err="1"/>
              <a:t>activos</a:t>
            </a:r>
            <a:r>
              <a:rPr lang="pt-PT" sz="2400" dirty="0"/>
              <a:t> físicos pode assumir uma de duas naturezas: 1) Investimento em novos </a:t>
            </a:r>
            <a:r>
              <a:rPr lang="pt-PT" sz="2400" dirty="0" err="1"/>
              <a:t>activos</a:t>
            </a:r>
            <a:r>
              <a:rPr lang="pt-PT" sz="2400" dirty="0"/>
              <a:t> físicos, com o </a:t>
            </a:r>
            <a:r>
              <a:rPr lang="pt-PT" sz="2400" dirty="0" err="1"/>
              <a:t>objectivo</a:t>
            </a:r>
            <a:r>
              <a:rPr lang="pt-PT" sz="2400" dirty="0"/>
              <a:t> de dar origem a uma nova empresa e 2) Investimentos de substituição/expansão, ou de redução de custos e de manutenção da empresa já instalada.</a:t>
            </a:r>
            <a:endParaRPr lang="en-US" sz="2400" dirty="0"/>
          </a:p>
          <a:p>
            <a:pPr lvl="0"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6057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As Fases de Desenvolvimento do Projecto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pt-PT" sz="2400" dirty="0"/>
              <a:t>As fases de investimento, que dão origem a uma nova empresa, são expostas a seguir, estando estas separadas em evolução do </a:t>
            </a:r>
            <a:r>
              <a:rPr lang="pt-PT" sz="2400" dirty="0" err="1"/>
              <a:t>projecto</a:t>
            </a:r>
            <a:r>
              <a:rPr lang="pt-PT" sz="2400" dirty="0"/>
              <a:t> na </a:t>
            </a:r>
            <a:r>
              <a:rPr lang="pt-PT" sz="2400" b="1" u="sng" dirty="0"/>
              <a:t>fase de </a:t>
            </a:r>
            <a:r>
              <a:rPr lang="pt-PT" sz="2400" b="1" u="sng" dirty="0" err="1"/>
              <a:t>concepção</a:t>
            </a:r>
            <a:r>
              <a:rPr lang="pt-PT" sz="2400" dirty="0"/>
              <a:t>, em </a:t>
            </a:r>
            <a:r>
              <a:rPr lang="pt-PT" sz="2400" b="1" u="sng" dirty="0"/>
              <a:t>fase de implementação</a:t>
            </a:r>
            <a:r>
              <a:rPr lang="pt-PT" sz="2400" dirty="0"/>
              <a:t> e em </a:t>
            </a:r>
            <a:r>
              <a:rPr lang="pt-PT" sz="2400" b="1" u="sng" dirty="0"/>
              <a:t>fase operacional</a:t>
            </a:r>
            <a:r>
              <a:rPr lang="pt-PT" sz="2400" dirty="0"/>
              <a:t> da </a:t>
            </a:r>
            <a:r>
              <a:rPr lang="pt-PT" sz="2400" dirty="0" err="1"/>
              <a:t>actividade</a:t>
            </a:r>
            <a:r>
              <a:rPr lang="pt-PT" sz="2400" dirty="0"/>
              <a:t> corrente da empresa, ocorre quando a empresa deixa de ser </a:t>
            </a:r>
            <a:r>
              <a:rPr lang="pt-PT" sz="2400" dirty="0" err="1"/>
              <a:t>projecto</a:t>
            </a:r>
            <a:r>
              <a:rPr lang="pt-PT" sz="2400" dirty="0"/>
              <a:t> para passar a ser uma empresa (fase em que se aplica as técnicas de gestão de empresas).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073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As Fases de Desenvolvimento do Projecto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pt-PT" sz="2400" dirty="0"/>
              <a:t>As fases de investimento, que dão origem a uma nova empresa, são expostas a seguir, estando estas separadas em evolução do </a:t>
            </a:r>
            <a:r>
              <a:rPr lang="pt-PT" sz="2400" dirty="0" err="1"/>
              <a:t>projecto</a:t>
            </a:r>
            <a:r>
              <a:rPr lang="pt-PT" sz="2400" dirty="0"/>
              <a:t> na </a:t>
            </a:r>
            <a:r>
              <a:rPr lang="pt-PT" sz="2400" b="1" u="sng" dirty="0"/>
              <a:t>fase de </a:t>
            </a:r>
            <a:r>
              <a:rPr lang="pt-PT" sz="2400" b="1" u="sng" dirty="0" err="1"/>
              <a:t>concepção</a:t>
            </a:r>
            <a:r>
              <a:rPr lang="pt-PT" sz="2400" dirty="0"/>
              <a:t>, em </a:t>
            </a:r>
            <a:r>
              <a:rPr lang="pt-PT" sz="2400" b="1" u="sng" dirty="0"/>
              <a:t>fase de implementação</a:t>
            </a:r>
            <a:r>
              <a:rPr lang="pt-PT" sz="2400" dirty="0"/>
              <a:t> e em </a:t>
            </a:r>
            <a:r>
              <a:rPr lang="pt-PT" sz="2400" b="1" u="sng" dirty="0"/>
              <a:t>fase operacional</a:t>
            </a:r>
            <a:r>
              <a:rPr lang="pt-PT" sz="2400" dirty="0"/>
              <a:t> da </a:t>
            </a:r>
            <a:r>
              <a:rPr lang="pt-PT" sz="2400" dirty="0" err="1"/>
              <a:t>actividade</a:t>
            </a:r>
            <a:r>
              <a:rPr lang="pt-PT" sz="2400" dirty="0"/>
              <a:t> corrente da empresa, ocorre quando a empresa deixa de ser </a:t>
            </a:r>
            <a:r>
              <a:rPr lang="pt-PT" sz="2400" dirty="0" err="1"/>
              <a:t>projecto</a:t>
            </a:r>
            <a:r>
              <a:rPr lang="pt-PT" sz="2400" dirty="0"/>
              <a:t> para passar a ser uma empresa (fase em que se aplica as técnicas de gestão de empresas).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690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As Fases de Desenvolvimento do Projecto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91" y="925033"/>
            <a:ext cx="8431618" cy="5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0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As Fases de Desenvolvimento do Projecto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Nos pequenos </a:t>
            </a:r>
            <a:r>
              <a:rPr lang="pt-PT" sz="2400" dirty="0" err="1"/>
              <a:t>projectos</a:t>
            </a:r>
            <a:r>
              <a:rPr lang="pt-PT" sz="2400" dirty="0"/>
              <a:t> de investimento ou em </a:t>
            </a:r>
            <a:r>
              <a:rPr lang="pt-PT" sz="2400" dirty="0" err="1"/>
              <a:t>projectos</a:t>
            </a:r>
            <a:r>
              <a:rPr lang="pt-PT" sz="2400" dirty="0"/>
              <a:t> sem variantes, a fase de preparação e de avaliação confundem-se numa só, sendo que a pré-viabilidade e a viabilidade acabam por se sobrepor. </a:t>
            </a:r>
          </a:p>
          <a:p>
            <a:pPr algn="just"/>
            <a:endParaRPr lang="en-US" sz="2400" dirty="0"/>
          </a:p>
          <a:p>
            <a:pPr algn="just"/>
            <a:r>
              <a:rPr lang="pt-PT" sz="2400" dirty="0"/>
              <a:t>Quando os </a:t>
            </a:r>
            <a:r>
              <a:rPr lang="pt-PT" sz="2400" dirty="0" err="1"/>
              <a:t>projectos</a:t>
            </a:r>
            <a:r>
              <a:rPr lang="pt-PT" sz="2400" dirty="0"/>
              <a:t> são implementados por empresas já existentes, as fases são idênticas, simplesmente a fase operacional não corresponde à fase da empresa.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9721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As Fases de Desenvolvimento do Projecto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27" y="1169580"/>
            <a:ext cx="10132826" cy="48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234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As Fases de Desenvolvimento do Projecto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52" y="871870"/>
            <a:ext cx="8623005" cy="54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0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Existem tantos tipos de </a:t>
            </a:r>
            <a:r>
              <a:rPr lang="pt-PT" sz="2400" dirty="0" err="1"/>
              <a:t>projectos</a:t>
            </a:r>
            <a:r>
              <a:rPr lang="pt-PT" sz="2400" dirty="0"/>
              <a:t> de investimento quanto os critérios </a:t>
            </a:r>
            <a:r>
              <a:rPr lang="pt-PT" sz="2400" dirty="0" err="1"/>
              <a:t>adoptados</a:t>
            </a:r>
            <a:r>
              <a:rPr lang="pt-PT" sz="2400" dirty="0"/>
              <a:t> para os </a:t>
            </a:r>
            <a:r>
              <a:rPr lang="pt-PT" sz="2400" dirty="0" err="1"/>
              <a:t>classificar.Exibir-se-ão</a:t>
            </a:r>
            <a:r>
              <a:rPr lang="pt-PT" sz="2400" dirty="0"/>
              <a:t> alguns critérios considerados representativos para a classificação do </a:t>
            </a:r>
            <a:r>
              <a:rPr lang="pt-PT" sz="2400" dirty="0" err="1"/>
              <a:t>projecto</a:t>
            </a:r>
            <a:r>
              <a:rPr lang="pt-PT" sz="2400" dirty="0"/>
              <a:t> de investimento.</a:t>
            </a:r>
            <a:endParaRPr lang="en-US" sz="2400" dirty="0"/>
          </a:p>
          <a:p>
            <a:pPr algn="just"/>
            <a:r>
              <a:rPr lang="pt-PT" sz="2400" dirty="0"/>
              <a:t> </a:t>
            </a:r>
            <a:endParaRPr lang="en-US" sz="2400" dirty="0"/>
          </a:p>
          <a:p>
            <a:pPr lvl="0" algn="just"/>
            <a:r>
              <a:rPr lang="pt-PT" sz="2400" b="1" u="sng" dirty="0"/>
              <a:t>Tipos de </a:t>
            </a:r>
            <a:r>
              <a:rPr lang="pt-PT" sz="2400" b="1" u="sng" dirty="0" err="1"/>
              <a:t>projectos</a:t>
            </a:r>
            <a:r>
              <a:rPr lang="pt-PT" sz="2400" b="1" u="sng" dirty="0"/>
              <a:t> por sector de </a:t>
            </a:r>
            <a:r>
              <a:rPr lang="pt-PT" sz="2400" b="1" u="sng" dirty="0" err="1"/>
              <a:t>actividade</a:t>
            </a:r>
            <a:endParaRPr lang="en-US" sz="2400" u="sng" dirty="0"/>
          </a:p>
          <a:p>
            <a:pPr algn="just"/>
            <a:r>
              <a:rPr lang="pt-PT" sz="2400" dirty="0"/>
              <a:t>	- </a:t>
            </a:r>
            <a:r>
              <a:rPr lang="pt-PT" sz="2400" dirty="0" err="1"/>
              <a:t>Projectos</a:t>
            </a:r>
            <a:r>
              <a:rPr lang="pt-PT" sz="2400" dirty="0"/>
              <a:t> agrícolas;</a:t>
            </a:r>
            <a:endParaRPr lang="en-US" sz="2400" dirty="0"/>
          </a:p>
          <a:p>
            <a:pPr algn="just"/>
            <a:r>
              <a:rPr lang="pt-PT" sz="2400" dirty="0"/>
              <a:t>	- </a:t>
            </a:r>
            <a:r>
              <a:rPr lang="pt-PT" sz="2400" dirty="0" err="1"/>
              <a:t>Projectos</a:t>
            </a:r>
            <a:r>
              <a:rPr lang="pt-PT" sz="2400" dirty="0"/>
              <a:t> Industriais;</a:t>
            </a:r>
            <a:endParaRPr lang="en-US" sz="2400" dirty="0"/>
          </a:p>
          <a:p>
            <a:pPr algn="just"/>
            <a:r>
              <a:rPr lang="pt-PT" sz="2400" dirty="0"/>
              <a:t>	- </a:t>
            </a:r>
            <a:r>
              <a:rPr lang="pt-PT" sz="2400" dirty="0" err="1"/>
              <a:t>Projectos</a:t>
            </a:r>
            <a:r>
              <a:rPr lang="pt-PT" sz="2400" dirty="0"/>
              <a:t> comerciais;</a:t>
            </a:r>
            <a:endParaRPr lang="en-US" sz="2400" dirty="0"/>
          </a:p>
          <a:p>
            <a:pPr algn="just"/>
            <a:r>
              <a:rPr lang="pt-PT" sz="2400" dirty="0"/>
              <a:t>	- </a:t>
            </a:r>
            <a:r>
              <a:rPr lang="pt-PT" sz="2400" dirty="0" err="1"/>
              <a:t>Projectos</a:t>
            </a:r>
            <a:r>
              <a:rPr lang="pt-PT" sz="2400" dirty="0"/>
              <a:t> de serviços.</a:t>
            </a:r>
            <a:endParaRPr lang="en-US" sz="2400" dirty="0"/>
          </a:p>
          <a:p>
            <a:pPr algn="just"/>
            <a:r>
              <a:rPr lang="en-US" sz="2400" dirty="0"/>
              <a:t> </a:t>
            </a:r>
          </a:p>
          <a:p>
            <a:pPr lvl="0" algn="just"/>
            <a:r>
              <a:rPr lang="pt-PT" sz="2400" b="1" u="sng" dirty="0"/>
              <a:t>Tipos de </a:t>
            </a:r>
            <a:r>
              <a:rPr lang="pt-PT" sz="2400" b="1" u="sng" dirty="0" err="1"/>
              <a:t>projectos</a:t>
            </a:r>
            <a:r>
              <a:rPr lang="pt-PT" sz="2400" b="1" u="sng" dirty="0"/>
              <a:t> por natureza do investidor</a:t>
            </a:r>
            <a:endParaRPr lang="en-US" sz="2400" u="sng" dirty="0"/>
          </a:p>
          <a:p>
            <a:pPr algn="just"/>
            <a:r>
              <a:rPr lang="pt-PT" sz="2400" dirty="0"/>
              <a:t>	- </a:t>
            </a:r>
            <a:r>
              <a:rPr lang="pt-PT" sz="2400" dirty="0" err="1"/>
              <a:t>Projectos</a:t>
            </a:r>
            <a:r>
              <a:rPr lang="pt-PT" sz="2400" dirty="0"/>
              <a:t> Públicos;</a:t>
            </a:r>
            <a:endParaRPr lang="en-US" sz="2400" dirty="0"/>
          </a:p>
          <a:p>
            <a:pPr algn="just"/>
            <a:r>
              <a:rPr lang="pt-PT" sz="2400" dirty="0"/>
              <a:t>	- </a:t>
            </a:r>
            <a:r>
              <a:rPr lang="pt-PT" sz="2400" dirty="0" err="1"/>
              <a:t>Projectos</a:t>
            </a:r>
            <a:r>
              <a:rPr lang="pt-PT" sz="2400" dirty="0"/>
              <a:t> Privados.</a:t>
            </a:r>
            <a:endParaRPr lang="en-US" sz="2400" dirty="0"/>
          </a:p>
          <a:p>
            <a:pPr algn="just"/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437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84D8-67AD-441D-B7E3-123FDEBD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944" y="0"/>
            <a:ext cx="8911687" cy="1280890"/>
          </a:xfrm>
        </p:spPr>
        <p:txBody>
          <a:bodyPr/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projectos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8620-3DB5-4A9A-A792-5013C252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04" y="1799493"/>
            <a:ext cx="8915400" cy="3777622"/>
          </a:xfrm>
        </p:spPr>
        <p:txBody>
          <a:bodyPr/>
          <a:lstStyle/>
          <a:p>
            <a:pPr algn="just"/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</a:t>
            </a:r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projectos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consiste na aplicação de conhecimentos, habilidades, ferramentas e técnicas adequadas às actividades do projecto, a fim de atender aos seus requisitos e alcançar os objectivos estabelecidos.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32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lvl="0" algn="just"/>
            <a:r>
              <a:rPr lang="pt-PT" sz="2400" b="1" u="sng" dirty="0"/>
              <a:t>Tipos de </a:t>
            </a:r>
            <a:r>
              <a:rPr lang="pt-PT" sz="2400" b="1" u="sng" dirty="0" err="1"/>
              <a:t>projectos</a:t>
            </a:r>
            <a:r>
              <a:rPr lang="pt-PT" sz="2400" b="1" u="sng" dirty="0"/>
              <a:t> por relação com a </a:t>
            </a:r>
            <a:r>
              <a:rPr lang="pt-PT" sz="2400" b="1" u="sng" dirty="0" err="1"/>
              <a:t>actividade</a:t>
            </a:r>
            <a:r>
              <a:rPr lang="pt-PT" sz="2400" b="1" u="sng" dirty="0"/>
              <a:t> produtiva</a:t>
            </a:r>
          </a:p>
          <a:p>
            <a:pPr lvl="0" algn="just"/>
            <a:endParaRPr lang="en-US" sz="2400" u="sng" dirty="0"/>
          </a:p>
          <a:p>
            <a:pPr algn="just"/>
            <a:r>
              <a:rPr lang="pt-PT" sz="2400" dirty="0"/>
              <a:t>	- </a:t>
            </a:r>
            <a:r>
              <a:rPr lang="pt-PT" sz="2400" b="1" dirty="0" err="1"/>
              <a:t>Projectos</a:t>
            </a:r>
            <a:r>
              <a:rPr lang="pt-PT" sz="2400" b="1" dirty="0"/>
              <a:t> </a:t>
            </a:r>
            <a:r>
              <a:rPr lang="pt-PT" sz="2400" b="1" dirty="0" err="1"/>
              <a:t>directamente</a:t>
            </a:r>
            <a:r>
              <a:rPr lang="pt-PT" sz="2400" b="1" dirty="0"/>
              <a:t> produtivos</a:t>
            </a:r>
            <a:r>
              <a:rPr lang="pt-PT" sz="2400" dirty="0"/>
              <a:t> -ligado a bens e serviços </a:t>
            </a:r>
            <a:r>
              <a:rPr lang="pt-PT" sz="2400" dirty="0" err="1"/>
              <a:t>transaccionáveis</a:t>
            </a:r>
            <a:r>
              <a:rPr lang="pt-PT" sz="2400" dirty="0"/>
              <a:t> no </a:t>
            </a:r>
            <a:r>
              <a:rPr lang="pt-PT" sz="2400" dirty="0" err="1"/>
              <a:t>mercado.Inclui</a:t>
            </a:r>
            <a:r>
              <a:rPr lang="pt-PT" sz="2400" dirty="0"/>
              <a:t> a criação, renovação, expansão de bens </a:t>
            </a:r>
            <a:r>
              <a:rPr lang="pt-PT" sz="2400" dirty="0" err="1"/>
              <a:t>susceptíveis</a:t>
            </a:r>
            <a:r>
              <a:rPr lang="pt-PT" sz="2400" dirty="0"/>
              <a:t> de serem vendidos); Nestes é possível a avaliação da sua rentabilidade (possível fixação do preço do bem produzido);</a:t>
            </a:r>
          </a:p>
          <a:p>
            <a:pPr algn="just"/>
            <a:endParaRPr lang="en-US" sz="2400" dirty="0"/>
          </a:p>
          <a:p>
            <a:pPr algn="just"/>
            <a:r>
              <a:rPr lang="pt-PT" sz="2400" dirty="0"/>
              <a:t>	- </a:t>
            </a:r>
            <a:r>
              <a:rPr lang="pt-PT" sz="2400" b="1" dirty="0" err="1"/>
              <a:t>Projectos</a:t>
            </a:r>
            <a:r>
              <a:rPr lang="pt-PT" sz="2400" b="1" dirty="0"/>
              <a:t> </a:t>
            </a:r>
            <a:r>
              <a:rPr lang="pt-PT" sz="2400" b="1" dirty="0" err="1"/>
              <a:t>indirectamente</a:t>
            </a:r>
            <a:r>
              <a:rPr lang="pt-PT" sz="2400" b="1" dirty="0"/>
              <a:t> produtivos</a:t>
            </a:r>
            <a:r>
              <a:rPr lang="pt-PT" sz="2400" dirty="0"/>
              <a:t> (ligado a </a:t>
            </a:r>
            <a:r>
              <a:rPr lang="pt-PT" sz="2400" dirty="0" err="1"/>
              <a:t>projectos</a:t>
            </a:r>
            <a:r>
              <a:rPr lang="pt-PT" sz="2400" dirty="0"/>
              <a:t> de </a:t>
            </a:r>
            <a:r>
              <a:rPr lang="pt-PT" sz="2400" dirty="0" err="1"/>
              <a:t>infra-estruturas</a:t>
            </a:r>
            <a:r>
              <a:rPr lang="pt-PT" sz="2400" dirty="0"/>
              <a:t>). Exemplo: formação, investigação, defesa, saúde, administração pública;</a:t>
            </a:r>
          </a:p>
          <a:p>
            <a:pPr algn="just"/>
            <a:endParaRPr lang="en-US" sz="2400" dirty="0"/>
          </a:p>
          <a:p>
            <a:pPr algn="just"/>
            <a:r>
              <a:rPr lang="pt-PT" sz="2400" dirty="0"/>
              <a:t>	- </a:t>
            </a:r>
            <a:r>
              <a:rPr lang="pt-PT" sz="2400" b="1" dirty="0" err="1"/>
              <a:t>Projectos</a:t>
            </a:r>
            <a:r>
              <a:rPr lang="pt-PT" sz="2400" b="1" dirty="0"/>
              <a:t> sociais</a:t>
            </a:r>
            <a:r>
              <a:rPr lang="pt-PT" sz="2400" dirty="0"/>
              <a:t>: são </a:t>
            </a:r>
            <a:r>
              <a:rPr lang="pt-PT" sz="2400" dirty="0" err="1"/>
              <a:t>projectos</a:t>
            </a:r>
            <a:r>
              <a:rPr lang="pt-PT" sz="2400" dirty="0"/>
              <a:t> não relacionados com a </a:t>
            </a:r>
            <a:r>
              <a:rPr lang="pt-PT" sz="2400" dirty="0" err="1"/>
              <a:t>actividade</a:t>
            </a:r>
            <a:r>
              <a:rPr lang="pt-PT" sz="2400" dirty="0"/>
              <a:t> produtiva, cujo </a:t>
            </a:r>
            <a:r>
              <a:rPr lang="pt-PT" sz="2400" dirty="0" err="1"/>
              <a:t>objectivo</a:t>
            </a:r>
            <a:r>
              <a:rPr lang="pt-PT" sz="2400" dirty="0"/>
              <a:t> é o de garantir o funcionamento do sistema político e social, prosseguindo o </a:t>
            </a:r>
            <a:r>
              <a:rPr lang="pt-PT" sz="2400" dirty="0" err="1"/>
              <a:t>objectivo</a:t>
            </a:r>
            <a:r>
              <a:rPr lang="pt-PT" sz="2400" dirty="0"/>
              <a:t> de melhoria do bem-estar e coesão social.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8283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Nos </a:t>
            </a:r>
            <a:r>
              <a:rPr lang="pt-PT" sz="2400" dirty="0" err="1"/>
              <a:t>projectos</a:t>
            </a:r>
            <a:r>
              <a:rPr lang="pt-PT" sz="2400" dirty="0"/>
              <a:t> não </a:t>
            </a:r>
            <a:r>
              <a:rPr lang="pt-PT" sz="2400" dirty="0" err="1"/>
              <a:t>directamente</a:t>
            </a:r>
            <a:r>
              <a:rPr lang="pt-PT" sz="2400" dirty="0"/>
              <a:t> produtivos, o preço ou é impossível de estabelecer individualmente ou no seu modo de formação intervêm outros </a:t>
            </a:r>
            <a:r>
              <a:rPr lang="pt-PT" sz="2400" dirty="0" err="1"/>
              <a:t>factores</a:t>
            </a:r>
            <a:r>
              <a:rPr lang="pt-PT" sz="2400" dirty="0"/>
              <a:t> que não os componentes do seu custo industrial, comercial e encargos figurativos (juros de capital, salários de </a:t>
            </a:r>
            <a:r>
              <a:rPr lang="pt-PT" sz="2400" dirty="0" err="1"/>
              <a:t>direcção</a:t>
            </a:r>
            <a:r>
              <a:rPr lang="pt-PT" sz="2400" dirty="0"/>
              <a:t>, prémios de risco, etc...) e utilizam aferições de eficácia relativamente ao custos (custo/eficácia). Enquanto que os </a:t>
            </a:r>
            <a:r>
              <a:rPr lang="pt-PT" sz="2400" dirty="0" err="1"/>
              <a:t>projectos</a:t>
            </a:r>
            <a:r>
              <a:rPr lang="pt-PT" sz="2400" dirty="0"/>
              <a:t> </a:t>
            </a:r>
            <a:r>
              <a:rPr lang="pt-PT" sz="2400" dirty="0" err="1"/>
              <a:t>directamente</a:t>
            </a:r>
            <a:r>
              <a:rPr lang="pt-PT" sz="2400" dirty="0"/>
              <a:t> produtivos, são aplicados métodos analíticos de determinação de rendibilidade financeira e económica que permitem chegar a métodos quantitativos (VAL, TIR, PRI, etc...).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5666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dirty="0"/>
              <a:t> </a:t>
            </a:r>
            <a:r>
              <a:rPr lang="pt-PT" sz="2400" b="1" u="sng" dirty="0"/>
              <a:t>Tipos de </a:t>
            </a:r>
            <a:r>
              <a:rPr lang="pt-PT" sz="2400" b="1" u="sng" dirty="0" err="1"/>
              <a:t>projecto</a:t>
            </a:r>
            <a:r>
              <a:rPr lang="pt-PT" sz="2400" b="1" u="sng" dirty="0"/>
              <a:t> por </a:t>
            </a:r>
            <a:r>
              <a:rPr lang="pt-PT" sz="2400" b="1" u="sng" dirty="0" err="1"/>
              <a:t>objectivo</a:t>
            </a:r>
            <a:r>
              <a:rPr lang="pt-PT" sz="2400" b="1" u="sng" dirty="0"/>
              <a:t> de investimento ou grau de incerteza dos resultados</a:t>
            </a:r>
            <a:endParaRPr lang="en-US" sz="2400" u="sng" dirty="0"/>
          </a:p>
          <a:p>
            <a:pPr algn="just"/>
            <a:r>
              <a:rPr lang="pt-PT" sz="2400" dirty="0"/>
              <a:t>		- </a:t>
            </a:r>
            <a:r>
              <a:rPr lang="pt-PT" sz="2400" b="1" dirty="0"/>
              <a:t>Investimento de reposição ou substituição</a:t>
            </a:r>
            <a:r>
              <a:rPr lang="pt-PT" sz="2400" dirty="0"/>
              <a:t> – referem-se aqueles cuja finalidade é de substituição de equipamentos usados;</a:t>
            </a:r>
            <a:endParaRPr lang="en-US" sz="2400" dirty="0"/>
          </a:p>
          <a:p>
            <a:pPr algn="just"/>
            <a:r>
              <a:rPr lang="pt-PT" sz="2400" dirty="0"/>
              <a:t>		- </a:t>
            </a:r>
            <a:r>
              <a:rPr lang="pt-PT" sz="2400" b="1" dirty="0"/>
              <a:t>Investimento de expansão</a:t>
            </a:r>
            <a:r>
              <a:rPr lang="pt-PT" sz="2400" dirty="0"/>
              <a:t> – estes se destinam a aumentar a capacidade de produção, mesmo que os equipamentos não tenham problemas de constantes avarias, de desgaste, de obsolescência, </a:t>
            </a:r>
            <a:r>
              <a:rPr lang="pt-PT" sz="2400" dirty="0" err="1"/>
              <a:t>etc</a:t>
            </a:r>
            <a:r>
              <a:rPr lang="pt-PT" sz="2400" dirty="0"/>
              <a:t>;</a:t>
            </a:r>
          </a:p>
          <a:p>
            <a:pPr algn="just"/>
            <a:r>
              <a:rPr lang="pt-PT" sz="2400" dirty="0"/>
              <a:t>- </a:t>
            </a:r>
            <a:r>
              <a:rPr lang="pt-PT" sz="2400" b="1" dirty="0"/>
              <a:t>Investimento de diversificação ou inovação – </a:t>
            </a:r>
            <a:r>
              <a:rPr lang="pt-PT" sz="2400" dirty="0"/>
              <a:t>são investimentos em equipamentos novos com características técnicas diferentes com a finalidade de produzir mais ou melhor mantendo os mesmos custos ou com custos menores. Estes têm por </a:t>
            </a:r>
            <a:r>
              <a:rPr lang="pt-PT" sz="2400" dirty="0" err="1"/>
              <a:t>objectivo</a:t>
            </a:r>
            <a:r>
              <a:rPr lang="pt-PT" sz="2400" dirty="0"/>
              <a:t> a produção de novos produtos ou aperfeiçoamento dos produtos já existentes ou atingir novos mercados;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927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dirty="0"/>
              <a:t> </a:t>
            </a:r>
            <a:r>
              <a:rPr lang="pt-PT" sz="2400" dirty="0"/>
              <a:t> - </a:t>
            </a:r>
            <a:r>
              <a:rPr lang="pt-PT" sz="2400" b="1" dirty="0"/>
              <a:t>Investimento estratégico ou de elevado potencial tecnológico</a:t>
            </a:r>
            <a:r>
              <a:rPr lang="pt-PT" sz="2400" dirty="0"/>
              <a:t> estes visam a redução dos riscos da empresa, isto é, atendendo a concorrência do mercado, há que tomar em consideração os tipos de investimentos anteriormente vistos, constituem estratégias que permitirão a estabilidade da empresa a médio e longo prazos. O investimento estratégico tem por </a:t>
            </a:r>
            <a:r>
              <a:rPr lang="pt-PT" sz="2400" dirty="0" err="1"/>
              <a:t>objectivo</a:t>
            </a:r>
            <a:r>
              <a:rPr lang="pt-PT" sz="2400" dirty="0"/>
              <a:t> promover as condições mais favoráveis ao desenvolvimento da empresa e ao sucesso dos seus negócios.</a:t>
            </a:r>
            <a:endParaRPr lang="en-US" sz="2400" dirty="0"/>
          </a:p>
          <a:p>
            <a:r>
              <a:rPr lang="pt-PT" sz="2400" dirty="0"/>
              <a:t> </a:t>
            </a:r>
            <a:endParaRPr lang="en-US" sz="2400" dirty="0"/>
          </a:p>
          <a:p>
            <a:pPr lvl="0"/>
            <a:r>
              <a:rPr lang="pt-PT" sz="2400" b="1" u="sng" dirty="0"/>
              <a:t>Tipos de </a:t>
            </a:r>
            <a:r>
              <a:rPr lang="pt-PT" sz="2400" b="1" u="sng" dirty="0" err="1"/>
              <a:t>projectos</a:t>
            </a:r>
            <a:r>
              <a:rPr lang="pt-PT" sz="2400" b="1" u="sng" dirty="0"/>
              <a:t> por relações entre investimentos</a:t>
            </a:r>
            <a:endParaRPr lang="en-US" sz="2400" u="sng" dirty="0"/>
          </a:p>
          <a:p>
            <a:r>
              <a:rPr lang="pt-PT" sz="2400" dirty="0"/>
              <a:t>		- </a:t>
            </a:r>
            <a:r>
              <a:rPr lang="pt-PT" sz="2400" dirty="0" err="1"/>
              <a:t>Projectos</a:t>
            </a:r>
            <a:r>
              <a:rPr lang="pt-PT" sz="2400" dirty="0"/>
              <a:t> independentes;</a:t>
            </a:r>
            <a:endParaRPr lang="en-US" sz="2400" dirty="0"/>
          </a:p>
          <a:p>
            <a:r>
              <a:rPr lang="pt-PT" sz="2400" dirty="0"/>
              <a:t>		- </a:t>
            </a:r>
            <a:r>
              <a:rPr lang="pt-PT" sz="2400" dirty="0" err="1"/>
              <a:t>Projectos</a:t>
            </a:r>
            <a:r>
              <a:rPr lang="pt-PT" sz="2400" dirty="0"/>
              <a:t> dependentes (complementares e mutuamente exclusivos).</a:t>
            </a:r>
            <a:endParaRPr lang="en-US" sz="2400" dirty="0"/>
          </a:p>
          <a:p>
            <a:r>
              <a:rPr lang="pt-PT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844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698171" y="209007"/>
            <a:ext cx="99125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lvl="0" algn="just"/>
            <a:r>
              <a:rPr lang="pt-PT" sz="2400" dirty="0"/>
              <a:t> </a:t>
            </a:r>
            <a:r>
              <a:rPr lang="pt-PT" sz="2400" b="1" u="sng" dirty="0"/>
              <a:t>Tipos de </a:t>
            </a:r>
            <a:r>
              <a:rPr lang="pt-PT" sz="2400" b="1" u="sng" dirty="0" err="1"/>
              <a:t>projectos</a:t>
            </a:r>
            <a:r>
              <a:rPr lang="pt-PT" sz="2400" b="1" u="sng" dirty="0"/>
              <a:t> por cronologia de fluxos de tesouraria</a:t>
            </a:r>
            <a:endParaRPr lang="en-US" sz="2400" u="sng" dirty="0"/>
          </a:p>
          <a:p>
            <a:pPr algn="just"/>
            <a:r>
              <a:rPr lang="pt-PT" sz="2400" dirty="0"/>
              <a:t>- </a:t>
            </a:r>
            <a:r>
              <a:rPr lang="pt-PT" sz="2400" dirty="0" err="1"/>
              <a:t>Projectos</a:t>
            </a:r>
            <a:r>
              <a:rPr lang="pt-PT" sz="2400" dirty="0"/>
              <a:t> convencionais: possuem um ou mais períodos de despesa, seguidos de um ou mais períodos de receitas:</a:t>
            </a:r>
            <a:endParaRPr lang="en-US" sz="2400" dirty="0"/>
          </a:p>
          <a:p>
            <a:pPr algn="just"/>
            <a:r>
              <a:rPr lang="pt-PT" sz="2400" dirty="0"/>
              <a:t>		</a:t>
            </a:r>
            <a:r>
              <a:rPr lang="en-US" sz="2400" dirty="0"/>
              <a:t>- </a:t>
            </a:r>
            <a:r>
              <a:rPr lang="en-US" sz="2400" dirty="0" err="1"/>
              <a:t>Projectos</a:t>
            </a:r>
            <a:r>
              <a:rPr lang="en-US" sz="2400" dirty="0"/>
              <a:t> «</a:t>
            </a:r>
            <a:r>
              <a:rPr lang="en-US" sz="2400" i="1" dirty="0"/>
              <a:t>Point-input, continuous-output»</a:t>
            </a:r>
            <a:r>
              <a:rPr lang="en-US" sz="2400" dirty="0"/>
              <a:t>;</a:t>
            </a:r>
          </a:p>
          <a:p>
            <a:pPr algn="just"/>
            <a:r>
              <a:rPr lang="en-US" sz="2400" dirty="0"/>
              <a:t>		</a:t>
            </a:r>
            <a:r>
              <a:rPr lang="pt-PT" sz="2400" dirty="0"/>
              <a:t>- </a:t>
            </a:r>
            <a:r>
              <a:rPr lang="pt-PT" sz="2400" dirty="0" err="1"/>
              <a:t>Projectos</a:t>
            </a:r>
            <a:r>
              <a:rPr lang="pt-PT" sz="2400" dirty="0"/>
              <a:t> «</a:t>
            </a:r>
            <a:r>
              <a:rPr lang="pt-PT" sz="2400" i="1" dirty="0" err="1"/>
              <a:t>Point</a:t>
            </a:r>
            <a:r>
              <a:rPr lang="pt-PT" sz="2400" i="1" dirty="0"/>
              <a:t>-input, </a:t>
            </a:r>
            <a:r>
              <a:rPr lang="pt-PT" sz="2400" i="1" dirty="0" err="1"/>
              <a:t>point</a:t>
            </a:r>
            <a:r>
              <a:rPr lang="pt-PT" sz="2400" i="1" dirty="0"/>
              <a:t>-output»</a:t>
            </a:r>
            <a:r>
              <a:rPr lang="pt-PT" sz="2400" dirty="0"/>
              <a:t> (investimentos florestais em árvores que se plantam no período para corte no período);</a:t>
            </a:r>
            <a:endParaRPr lang="en-US" sz="2400" dirty="0"/>
          </a:p>
          <a:p>
            <a:pPr algn="just"/>
            <a:r>
              <a:rPr lang="pt-PT" sz="2400" i="1" dirty="0"/>
              <a:t>		- </a:t>
            </a:r>
            <a:r>
              <a:rPr lang="pt-PT" sz="2400" dirty="0" err="1"/>
              <a:t>Projectos</a:t>
            </a:r>
            <a:r>
              <a:rPr lang="pt-PT" sz="2400" dirty="0"/>
              <a:t> «</a:t>
            </a:r>
            <a:r>
              <a:rPr lang="pt-PT" sz="2400" i="1" dirty="0" err="1"/>
              <a:t>Continuous</a:t>
            </a:r>
            <a:r>
              <a:rPr lang="pt-PT" sz="2400" i="1" dirty="0"/>
              <a:t>-input, </a:t>
            </a:r>
            <a:r>
              <a:rPr lang="pt-PT" sz="2400" i="1" dirty="0" err="1"/>
              <a:t>point</a:t>
            </a:r>
            <a:r>
              <a:rPr lang="pt-PT" sz="2400" i="1" dirty="0"/>
              <a:t>-output»</a:t>
            </a:r>
            <a:r>
              <a:rPr lang="pt-PT" sz="2400" dirty="0"/>
              <a:t> (seguros de vida);</a:t>
            </a:r>
            <a:endParaRPr lang="en-US" sz="2400" dirty="0"/>
          </a:p>
          <a:p>
            <a:pPr algn="just"/>
            <a:r>
              <a:rPr lang="pt-PT" sz="2400" dirty="0"/>
              <a:t>		- </a:t>
            </a:r>
            <a:r>
              <a:rPr lang="pt-PT" sz="2400" dirty="0" err="1"/>
              <a:t>Projectos</a:t>
            </a:r>
            <a:r>
              <a:rPr lang="pt-PT" sz="2400" dirty="0"/>
              <a:t> não convencionais: possuem fluxos de despesa intercalados com	fluxos	de receita:</a:t>
            </a:r>
            <a:endParaRPr lang="en-US" sz="2400" dirty="0"/>
          </a:p>
          <a:p>
            <a:pPr algn="just"/>
            <a:r>
              <a:rPr lang="pt-PT" sz="2400" dirty="0"/>
              <a:t>		- </a:t>
            </a:r>
            <a:r>
              <a:rPr lang="pt-PT" sz="2400" dirty="0" err="1"/>
              <a:t>Projectos</a:t>
            </a:r>
            <a:r>
              <a:rPr lang="pt-PT" sz="2400" dirty="0"/>
              <a:t> «</a:t>
            </a:r>
            <a:r>
              <a:rPr lang="pt-PT" sz="2400" i="1" dirty="0" err="1"/>
              <a:t>Continuous</a:t>
            </a:r>
            <a:r>
              <a:rPr lang="pt-PT" sz="2400" i="1" dirty="0"/>
              <a:t>-input, </a:t>
            </a:r>
            <a:r>
              <a:rPr lang="pt-PT" sz="2400" i="1" dirty="0" err="1"/>
              <a:t>continuous</a:t>
            </a:r>
            <a:r>
              <a:rPr lang="pt-PT" sz="2400" i="1" dirty="0"/>
              <a:t>-output»</a:t>
            </a:r>
            <a:r>
              <a:rPr lang="pt-PT" sz="2400" dirty="0"/>
              <a:t>: é um padrão quase tão 	clássico no domínio industrial, quanto o padrão «</a:t>
            </a:r>
            <a:r>
              <a:rPr lang="pt-PT" sz="2400" i="1" dirty="0" err="1"/>
              <a:t>Point</a:t>
            </a:r>
            <a:r>
              <a:rPr lang="pt-PT" sz="2400" i="1" dirty="0"/>
              <a:t>-input, </a:t>
            </a:r>
            <a:r>
              <a:rPr lang="pt-PT" sz="2400" i="1" dirty="0" err="1"/>
              <a:t>continuous</a:t>
            </a:r>
            <a:r>
              <a:rPr lang="pt-PT" sz="2400" i="1" dirty="0"/>
              <a:t>-output» 	</a:t>
            </a:r>
            <a:r>
              <a:rPr lang="pt-PT" sz="2400" dirty="0"/>
              <a:t>(construção de centrais </a:t>
            </a:r>
            <a:r>
              <a:rPr lang="pt-PT" sz="2400" dirty="0" err="1"/>
              <a:t>eléctricas</a:t>
            </a:r>
            <a:r>
              <a:rPr lang="pt-PT" sz="2400" dirty="0"/>
              <a:t> ou substituições de via férrea).</a:t>
            </a:r>
            <a:endParaRPr lang="en-US" sz="2400" dirty="0"/>
          </a:p>
          <a:p>
            <a:pPr algn="just"/>
            <a:r>
              <a:rPr lang="pt-PT" sz="2400" dirty="0"/>
              <a:t> </a:t>
            </a:r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117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584251" y="209007"/>
            <a:ext cx="1002650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lvl="0"/>
            <a:r>
              <a:rPr lang="pt-PT" sz="2400" dirty="0"/>
              <a:t> </a:t>
            </a:r>
            <a:r>
              <a:rPr lang="pt-PT" sz="2400" b="1" u="sng" dirty="0"/>
              <a:t>Tipos de </a:t>
            </a:r>
            <a:r>
              <a:rPr lang="pt-PT" sz="2400" b="1" u="sng" dirty="0" err="1"/>
              <a:t>projectos</a:t>
            </a:r>
            <a:r>
              <a:rPr lang="pt-PT" sz="2400" b="1" u="sng" dirty="0"/>
              <a:t> por contexto geográfico</a:t>
            </a:r>
            <a:endParaRPr lang="en-US" sz="2400" u="sng" dirty="0"/>
          </a:p>
          <a:p>
            <a:r>
              <a:rPr lang="pt-PT" sz="2400" b="1" dirty="0"/>
              <a:t>		</a:t>
            </a:r>
            <a:r>
              <a:rPr lang="pt-PT" sz="2400" dirty="0"/>
              <a:t>- </a:t>
            </a:r>
            <a:r>
              <a:rPr lang="pt-PT" sz="2400" dirty="0" err="1"/>
              <a:t>Projectos</a:t>
            </a:r>
            <a:r>
              <a:rPr lang="pt-PT" sz="2400" dirty="0"/>
              <a:t> de investimento nacional;</a:t>
            </a:r>
            <a:endParaRPr lang="en-US" sz="2400" dirty="0"/>
          </a:p>
          <a:p>
            <a:r>
              <a:rPr lang="pt-PT" sz="2400" dirty="0"/>
              <a:t>		- </a:t>
            </a:r>
            <a:r>
              <a:rPr lang="pt-PT" sz="2400" dirty="0" err="1"/>
              <a:t>Projectos</a:t>
            </a:r>
            <a:r>
              <a:rPr lang="pt-PT" sz="2400" dirty="0"/>
              <a:t> de investimento estrangeiro:</a:t>
            </a:r>
            <a:endParaRPr lang="en-US" sz="2400" dirty="0"/>
          </a:p>
          <a:p>
            <a:r>
              <a:rPr lang="pt-PT" sz="2400" dirty="0"/>
              <a:t>			- Investimento </a:t>
            </a:r>
            <a:r>
              <a:rPr lang="pt-PT" sz="2400" dirty="0" err="1"/>
              <a:t>directo</a:t>
            </a:r>
            <a:r>
              <a:rPr lang="pt-PT" sz="2400" dirty="0"/>
              <a:t> estrangeiro;</a:t>
            </a:r>
            <a:endParaRPr lang="en-US" sz="2400" dirty="0"/>
          </a:p>
          <a:p>
            <a:r>
              <a:rPr lang="pt-PT" sz="2400" dirty="0"/>
              <a:t>			- Investimento </a:t>
            </a:r>
            <a:r>
              <a:rPr lang="pt-PT" sz="2400" dirty="0" err="1"/>
              <a:t>indirecto</a:t>
            </a:r>
            <a:r>
              <a:rPr lang="pt-PT" sz="2400" dirty="0"/>
              <a:t> estrangeiro.</a:t>
            </a:r>
            <a:endParaRPr lang="en-US" sz="2400" dirty="0"/>
          </a:p>
          <a:p>
            <a:pPr algn="just"/>
            <a:r>
              <a:rPr lang="pt-PT" sz="2400" dirty="0"/>
              <a:t>		- </a:t>
            </a:r>
            <a:r>
              <a:rPr lang="pt-PT" sz="2400" b="1" i="1" dirty="0" err="1"/>
              <a:t>Joint</a:t>
            </a:r>
            <a:r>
              <a:rPr lang="pt-PT" sz="2400" b="1" i="1" dirty="0"/>
              <a:t> ventures</a:t>
            </a:r>
            <a:r>
              <a:rPr lang="pt-PT" sz="2400" dirty="0"/>
              <a:t>- uma </a:t>
            </a:r>
            <a:r>
              <a:rPr lang="pt-PT" sz="2400" i="1" dirty="0" err="1"/>
              <a:t>Joint</a:t>
            </a:r>
            <a:r>
              <a:rPr lang="pt-PT" sz="2400" i="1" dirty="0"/>
              <a:t> Venture</a:t>
            </a:r>
            <a:r>
              <a:rPr lang="pt-PT" sz="2400" dirty="0"/>
              <a:t> é uma forma de aliança entre duas ou mais entidades com o fim de partilharem o risco de negócio, os investimentos, as responsabilidades e os lucros associados a determinado </a:t>
            </a:r>
            <a:r>
              <a:rPr lang="pt-PT" sz="2400" dirty="0" err="1"/>
              <a:t>projecto</a:t>
            </a:r>
            <a:r>
              <a:rPr lang="pt-PT" sz="2400" i="1" dirty="0" err="1"/>
              <a:t>.</a:t>
            </a:r>
            <a:r>
              <a:rPr lang="pt-PT" sz="2400" dirty="0" err="1"/>
              <a:t>Historicamente</a:t>
            </a:r>
            <a:r>
              <a:rPr lang="pt-PT" sz="2400" dirty="0"/>
              <a:t>, as </a:t>
            </a:r>
            <a:r>
              <a:rPr lang="pt-PT" sz="2400" dirty="0" err="1"/>
              <a:t>Joint</a:t>
            </a:r>
            <a:r>
              <a:rPr lang="pt-PT" sz="2400" dirty="0"/>
              <a:t> Venture têm sido estabelecidas entre empresas (ou outras organizações) não concorrentes, geralmente para assegurarem as etapas distintas da cadeia operacional. Contudo, é cada vez mais frequente observarem-se </a:t>
            </a:r>
            <a:r>
              <a:rPr lang="pt-PT" sz="2400" dirty="0" err="1"/>
              <a:t>Joint</a:t>
            </a:r>
            <a:r>
              <a:rPr lang="pt-PT" sz="2400" dirty="0"/>
              <a:t> Ventures entre empresas concorrentes, nomeadamente em </a:t>
            </a:r>
            <a:r>
              <a:rPr lang="pt-PT" sz="2400" dirty="0" err="1"/>
              <a:t>projectos</a:t>
            </a:r>
            <a:r>
              <a:rPr lang="pt-PT" sz="2400" dirty="0"/>
              <a:t> relacionados com o desenvolvimento tecnológico, situação que se deve, sobretudo, aos avultados investimentos necessários a este tipo de </a:t>
            </a:r>
            <a:r>
              <a:rPr lang="pt-PT" sz="2400" dirty="0" err="1"/>
              <a:t>projectos</a:t>
            </a:r>
            <a:r>
              <a:rPr lang="pt-PT" sz="2400" dirty="0"/>
              <a:t>.</a:t>
            </a:r>
            <a:r>
              <a:rPr lang="pt-PT" sz="2400" b="1" dirty="0"/>
              <a:t> </a:t>
            </a:r>
            <a:endParaRPr lang="en-US" sz="2400" dirty="0"/>
          </a:p>
          <a:p>
            <a:pPr lvl="0"/>
            <a:r>
              <a:rPr lang="en-US" sz="2400" dirty="0"/>
              <a:t> </a:t>
            </a:r>
          </a:p>
          <a:p>
            <a:r>
              <a:rPr lang="pt-PT" sz="2400" dirty="0"/>
              <a:t>  </a:t>
            </a:r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0616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584251" y="209007"/>
            <a:ext cx="1002650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lvl="0"/>
            <a:r>
              <a:rPr lang="pt-PT" sz="2400" dirty="0"/>
              <a:t> </a:t>
            </a:r>
            <a:r>
              <a:rPr lang="pt-PT" sz="2400" b="1" u="sng" dirty="0"/>
              <a:t> Tipo de </a:t>
            </a:r>
            <a:r>
              <a:rPr lang="pt-PT" sz="2400" b="1" u="sng" dirty="0" err="1"/>
              <a:t>projecto</a:t>
            </a:r>
            <a:r>
              <a:rPr lang="pt-PT" sz="2400" b="1" u="sng" dirty="0"/>
              <a:t> por contrato de </a:t>
            </a:r>
            <a:r>
              <a:rPr lang="pt-PT" sz="2400" b="1" u="sng" dirty="0" err="1"/>
              <a:t>transacção</a:t>
            </a:r>
            <a:r>
              <a:rPr lang="pt-PT" sz="2400" b="1" u="sng" dirty="0"/>
              <a:t> de inputs</a:t>
            </a:r>
            <a:endParaRPr lang="en-US" sz="2400" u="sng" dirty="0"/>
          </a:p>
          <a:p>
            <a:pPr lvl="0" algn="just"/>
            <a:r>
              <a:rPr lang="pt-PT" sz="2400" b="1" dirty="0"/>
              <a:t>Contratos separados por produto</a:t>
            </a:r>
            <a:r>
              <a:rPr lang="pt-PT" sz="2400" dirty="0"/>
              <a:t>: nesta situação o investidor faz um ou mais contratos de fornecimento de equipamento, construção, etc., com diferentes fornecedores. Compete ao investidor coordenar os trabalhos, centralizando a gestão, e aos fornecedores fornecem os diferentes equipamentos; </a:t>
            </a:r>
            <a:endParaRPr lang="en-US" sz="2400" dirty="0"/>
          </a:p>
          <a:p>
            <a:pPr lvl="0" algn="just"/>
            <a:r>
              <a:rPr lang="pt-PT" sz="2400" b="1" dirty="0"/>
              <a:t> Contratos combinados: </a:t>
            </a:r>
            <a:r>
              <a:rPr lang="pt-PT" sz="2400" dirty="0"/>
              <a:t>nesta situação o investidor pretende diminuir o número de fornecedores </a:t>
            </a:r>
            <a:r>
              <a:rPr lang="pt-PT" sz="2400" dirty="0" err="1"/>
              <a:t>directos</a:t>
            </a:r>
            <a:r>
              <a:rPr lang="pt-PT" sz="2400" dirty="0"/>
              <a:t>, contratando com cada um deles um conjunto integrado de tarefas</a:t>
            </a:r>
            <a:r>
              <a:rPr lang="pt-PT" sz="2400" b="1" dirty="0"/>
              <a:t>:</a:t>
            </a:r>
            <a:endParaRPr lang="en-US" sz="2400" dirty="0"/>
          </a:p>
          <a:p>
            <a:pPr algn="just"/>
            <a:r>
              <a:rPr lang="pt-PT" sz="2400" b="1" dirty="0"/>
              <a:t>		- Contratos de chave na mão:</a:t>
            </a:r>
            <a:endParaRPr lang="en-US" sz="2400" dirty="0"/>
          </a:p>
          <a:p>
            <a:pPr algn="just"/>
            <a:r>
              <a:rPr lang="pt-PT" sz="2400" b="1" dirty="0"/>
              <a:t>- </a:t>
            </a:r>
            <a:r>
              <a:rPr lang="pt-PT" sz="2400" dirty="0"/>
              <a:t>Clássico (fornecedor de </a:t>
            </a:r>
            <a:r>
              <a:rPr lang="pt-PT" sz="2400" dirty="0" err="1"/>
              <a:t>engineering</a:t>
            </a:r>
            <a:r>
              <a:rPr lang="pt-PT" sz="2400" dirty="0"/>
              <a:t> se compromete a entregar ao investidor uma fábrica pronta a funcionar, aceitando a responsabilidade total </a:t>
            </a:r>
            <a:r>
              <a:rPr lang="pt-PT" sz="2400" dirty="0" err="1"/>
              <a:t>deconcepção</a:t>
            </a:r>
            <a:r>
              <a:rPr lang="pt-PT" sz="2400" dirty="0"/>
              <a:t>, construção e garantia de funcionamento em condições de rendibilidade média, com pessoal do investidor e as matérias-primas fornecidas pelo investidor);</a:t>
            </a:r>
            <a:endParaRPr lang="en-US" sz="2400" dirty="0"/>
          </a:p>
          <a:p>
            <a:r>
              <a:rPr lang="pt-PT" sz="2400" b="1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346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584251" y="209007"/>
            <a:ext cx="1002650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altLang="pt-PT" sz="2400" b="1" dirty="0">
                <a:solidFill>
                  <a:srgbClr val="7030A0"/>
                </a:solidFill>
                <a:ea typeface="ＭＳ Ｐゴシック" pitchFamily="34" charset="-128"/>
              </a:rPr>
              <a:t>Tipos de projectos de Investimento </a:t>
            </a:r>
            <a:r>
              <a:rPr lang="pt-BR" altLang="pt-PT" sz="2400" b="1" i="1" dirty="0">
                <a:solidFill>
                  <a:srgbClr val="7030A0"/>
                </a:solidFill>
                <a:ea typeface="ＭＳ Ｐゴシック" pitchFamily="34" charset="-128"/>
              </a:rPr>
              <a:t>(Cont)</a:t>
            </a:r>
            <a:endParaRPr lang="en-US" sz="2400" b="1" i="1" dirty="0">
              <a:solidFill>
                <a:srgbClr val="7030A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400" dirty="0"/>
          </a:p>
          <a:p>
            <a:pPr algn="just"/>
            <a:r>
              <a:rPr lang="pt-PT" sz="2400" dirty="0"/>
              <a:t> </a:t>
            </a:r>
            <a:r>
              <a:rPr lang="pt-PT" sz="2400" b="1" u="sng" dirty="0"/>
              <a:t> </a:t>
            </a:r>
            <a:r>
              <a:rPr lang="pt-PT" sz="2400" b="1" dirty="0"/>
              <a:t>- </a:t>
            </a:r>
            <a:r>
              <a:rPr lang="pt-PT" sz="2400" dirty="0"/>
              <a:t>Pesado (clássico acrescido da garantia de formação do pessoal do investidor de forma a este trabalhar com as instalações e mantendo-se num local durante um determinado tempo, após o início da laboração).</a:t>
            </a:r>
          </a:p>
          <a:p>
            <a:pPr algn="just"/>
            <a:endParaRPr lang="en-US" sz="2400" dirty="0"/>
          </a:p>
          <a:p>
            <a:pPr algn="just"/>
            <a:r>
              <a:rPr lang="pt-PT" sz="2400" dirty="0"/>
              <a:t>		- </a:t>
            </a:r>
            <a:r>
              <a:rPr lang="pt-PT" sz="2400" b="1" dirty="0"/>
              <a:t>Contrato de produto na mão</a:t>
            </a:r>
            <a:r>
              <a:rPr lang="pt-PT" sz="2400" dirty="0"/>
              <a:t> (contratos de chave na mão em que a ligação entre o fornecedor e o investidor é duradoura, em geral, entre 3 a 5 anos, após o início da laboração);</a:t>
            </a:r>
          </a:p>
          <a:p>
            <a:pPr algn="just"/>
            <a:endParaRPr lang="en-US" sz="2400" dirty="0"/>
          </a:p>
          <a:p>
            <a:pPr algn="just"/>
            <a:r>
              <a:rPr lang="pt-PT" sz="2400" dirty="0"/>
              <a:t>		- </a:t>
            </a:r>
            <a:r>
              <a:rPr lang="pt-PT" sz="2400" b="1" dirty="0"/>
              <a:t>Contrato de processo em mão</a:t>
            </a:r>
            <a:r>
              <a:rPr lang="pt-PT" sz="2400" dirty="0"/>
              <a:t> (contrato de produto na mão em que a comercialização da produção é feita pelo fornecedor de </a:t>
            </a:r>
            <a:r>
              <a:rPr lang="pt-PT" sz="2400" dirty="0" err="1"/>
              <a:t>engeneering</a:t>
            </a:r>
            <a:r>
              <a:rPr lang="pt-PT" sz="2400" dirty="0"/>
              <a:t>).</a:t>
            </a:r>
          </a:p>
          <a:p>
            <a:pPr algn="just"/>
            <a:endParaRPr lang="en-US" sz="2400" dirty="0"/>
          </a:p>
          <a:p>
            <a:pPr algn="just"/>
            <a:r>
              <a:rPr lang="pt-PT" sz="2400" dirty="0"/>
              <a:t>	O contrato separado permite contudo gerar soluções técnicas mais adequadas e menos onerosa que o contrato combinado.</a:t>
            </a:r>
            <a:endParaRPr lang="en-US" sz="2400" dirty="0"/>
          </a:p>
          <a:p>
            <a:pPr algn="just"/>
            <a:r>
              <a:rPr lang="pt-PT" sz="2400" dirty="0"/>
              <a:t>  </a:t>
            </a:r>
            <a:endParaRPr lang="en-US" sz="2400" dirty="0"/>
          </a:p>
          <a:p>
            <a:pPr algn="just"/>
            <a:endParaRPr lang="en-US" sz="2400" dirty="0"/>
          </a:p>
          <a:p>
            <a:r>
              <a:rPr lang="pt-PT" sz="2400" b="1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47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048000" y="2551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7200" b="1" dirty="0">
                <a:solidFill>
                  <a:srgbClr val="7030A0"/>
                </a:solidFill>
                <a:ea typeface="ＭＳ Ｐゴシック" pitchFamily="34" charset="-128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68285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0504-6CEA-447A-A0BA-D43ED4EF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47" y="46868"/>
            <a:ext cx="8589302" cy="781251"/>
          </a:xfrm>
        </p:spPr>
        <p:txBody>
          <a:bodyPr/>
          <a:lstStyle/>
          <a:p>
            <a:r>
              <a:rPr lang="pt-PT" b="1" dirty="0"/>
              <a:t>Áreas de conhecimento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3EC64-F6F2-410D-B086-BC046F3B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96" y="828119"/>
            <a:ext cx="10399595" cy="58865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Nove áreas de conhecimento caracterizam os principais aspectos envolvidos em um projecto e sua gestão: 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Integração,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Escopo,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Tempo</a:t>
            </a:r>
            <a:r>
              <a:rPr lang="en-US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Custos</a:t>
            </a:r>
            <a:r>
              <a:rPr lang="en-US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Qualidade</a:t>
            </a:r>
            <a:r>
              <a:rPr lang="en-US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Recursos Humanos</a:t>
            </a:r>
            <a:r>
              <a:rPr lang="en-US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Comunicações</a:t>
            </a:r>
            <a:r>
              <a:rPr lang="en-US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Riscos</a:t>
            </a:r>
            <a:r>
              <a:rPr lang="en-US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 </a:t>
            </a:r>
          </a:p>
          <a:p>
            <a:pPr marL="2628900" lvl="6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pt-BR" sz="31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Aquisições.</a:t>
            </a:r>
            <a:endParaRPr lang="en-US" sz="31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9B9E8-BB51-67EF-C9BB-9173BF46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969" y="1609370"/>
            <a:ext cx="4045031" cy="51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0504-6CEA-447A-A0BA-D43ED4EF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1" y="1370701"/>
            <a:ext cx="3398291" cy="1004009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tx1"/>
                </a:solidFill>
              </a:rPr>
              <a:t>Áreas de </a:t>
            </a:r>
            <a:br>
              <a:rPr lang="pt-PT" b="1" dirty="0">
                <a:solidFill>
                  <a:schemeClr val="tx1"/>
                </a:solidFill>
              </a:rPr>
            </a:br>
            <a:r>
              <a:rPr lang="pt-PT" b="1" dirty="0">
                <a:solidFill>
                  <a:schemeClr val="tx1"/>
                </a:solidFill>
              </a:rPr>
              <a:t>conhecimento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16CB8-3653-4BF8-AB29-3523E8A1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34" y="101869"/>
            <a:ext cx="5270840" cy="66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2003-4625-4E32-8CF0-43E83364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949" y="0"/>
            <a:ext cx="8656430" cy="859809"/>
          </a:xfrm>
        </p:spPr>
        <p:txBody>
          <a:bodyPr/>
          <a:lstStyle/>
          <a:p>
            <a:r>
              <a:rPr lang="pt-PT" dirty="0"/>
              <a:t>Áreas de conhecimento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5100-879D-4A0D-9FDF-4F25BF33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758" y="709684"/>
            <a:ext cx="10558219" cy="61483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sz="2400" b="1" dirty="0">
                <a:solidFill>
                  <a:schemeClr val="accent1"/>
                </a:solidFill>
              </a:rPr>
              <a:t>Gestão do Escopo do </a:t>
            </a:r>
            <a:r>
              <a:rPr lang="pt-PT" sz="2400" b="1" dirty="0" err="1">
                <a:solidFill>
                  <a:schemeClr val="accent1"/>
                </a:solidFill>
              </a:rPr>
              <a:t>projecto</a:t>
            </a:r>
            <a:endParaRPr lang="pt-PT" sz="2400" b="1" dirty="0">
              <a:solidFill>
                <a:schemeClr val="accent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400" b="1" dirty="0"/>
              <a:t>Descrição:</a:t>
            </a:r>
            <a:r>
              <a:rPr lang="pt-PT" sz="2400" dirty="0"/>
              <a:t> Refere-se à definição e controle do que está e não está incluído no </a:t>
            </a:r>
            <a:r>
              <a:rPr lang="pt-PT" sz="2400" dirty="0" err="1"/>
              <a:t>projecto</a:t>
            </a:r>
            <a:r>
              <a:rPr lang="pt-PT" sz="2400" dirty="0"/>
              <a:t>. O escopo inclui todos os trabalhos necessários para entregar o produto, serviço ou resultado final do </a:t>
            </a:r>
            <a:r>
              <a:rPr lang="pt-PT" sz="2400" dirty="0" err="1"/>
              <a:t>projecto</a:t>
            </a:r>
            <a:r>
              <a:rPr lang="pt-PT" sz="24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400" b="1" dirty="0"/>
              <a:t>Principais </a:t>
            </a:r>
            <a:r>
              <a:rPr lang="pt-PT" sz="2400" b="1" dirty="0" err="1"/>
              <a:t>actividades</a:t>
            </a:r>
            <a:r>
              <a:rPr lang="pt-PT" sz="2400" b="1" dirty="0"/>
              <a:t>:</a:t>
            </a:r>
            <a:r>
              <a:rPr lang="pt-PT" sz="2400" dirty="0"/>
              <a:t> Coleta de requisitos, definição do escopo, criação da Estrutura Analítica do </a:t>
            </a:r>
            <a:r>
              <a:rPr lang="pt-PT" sz="2400" dirty="0" err="1"/>
              <a:t>projecto</a:t>
            </a:r>
            <a:r>
              <a:rPr lang="pt-PT" sz="2400" dirty="0"/>
              <a:t> (EAP), verificação e controle do escopo.</a:t>
            </a:r>
            <a:endParaRPr lang="pt-B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Escopo, Tempo, Custos e Qualidade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os principais determinantes para o objectivo de um projecto: entregar um resultado de acordo com o escopo, no prazo e no custo definidos, com qualidade adequada; em outras palavras, é onde são respondidas as seguintes perguntas: o quê? quando? quanto? e como?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Recursos Humanos e Aquisições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os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inputs (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insumos) para produzir o trabalho do projecto.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Comunicações e Riscos 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devem ser continuamente abordados para manter as expectativas e as incertezas sob controle, assim como o projecto no rumo certo.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Integração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abrange a orquestração de todos estes aspectos.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projecto consiste em: pessoas (e máquinas) que utilizam tempo, materiais e dinheiro realizando trabalho coordenado para atingir determinado objectivo.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6697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2626</TotalTime>
  <Words>4002</Words>
  <Application>Microsoft Office PowerPoint</Application>
  <PresentationFormat>Widescreen</PresentationFormat>
  <Paragraphs>376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ＭＳ Ｐゴシック</vt:lpstr>
      <vt:lpstr>arial</vt:lpstr>
      <vt:lpstr>arial</vt:lpstr>
      <vt:lpstr>Calibri</vt:lpstr>
      <vt:lpstr>Calibri,BoldItalic</vt:lpstr>
      <vt:lpstr>Cambria</vt:lpstr>
      <vt:lpstr>Century Gothic</vt:lpstr>
      <vt:lpstr>Garamond</vt:lpstr>
      <vt:lpstr>Symbol</vt:lpstr>
      <vt:lpstr>Times New Roman</vt:lpstr>
      <vt:lpstr>Wingdings</vt:lpstr>
      <vt:lpstr>Wingdings 3</vt:lpstr>
      <vt:lpstr>Wisp</vt:lpstr>
      <vt:lpstr>  GESTÃO DE PROJECTOS  AULAS 2, 3, 4 e 5  </vt:lpstr>
      <vt:lpstr> Objectivos de Aprendizagem: No final desta abordagem, os discentes deverão ser capazes de:  1. Explicar as fases do estudos de avaliação do projecto; 2. Abordar aspectos centrais do estudo do proejcto; 3. Conhecer os tipos de avaliação de projectos; 4. Saber os criterios financeiros de avaliacao de projectos . </vt:lpstr>
      <vt:lpstr>Conceito</vt:lpstr>
      <vt:lpstr>Conceito</vt:lpstr>
      <vt:lpstr>Projectos e sua gestão</vt:lpstr>
      <vt:lpstr>Gestão de projectos</vt:lpstr>
      <vt:lpstr>Áreas de conhecimento</vt:lpstr>
      <vt:lpstr>Áreas de  conhecimento</vt:lpstr>
      <vt:lpstr>Áreas de conhecimento</vt:lpstr>
      <vt:lpstr>Processos de gestão de projectos</vt:lpstr>
      <vt:lpstr>Processos de gestão de projectos</vt:lpstr>
      <vt:lpstr>Processos de gestão de projectos</vt:lpstr>
      <vt:lpstr>Processos de gestão de projectos</vt:lpstr>
      <vt:lpstr>Processos de gestão de projectos</vt:lpstr>
      <vt:lpstr>PowerPoint Presentation</vt:lpstr>
      <vt:lpstr>PowerPoint Presentation</vt:lpstr>
      <vt:lpstr>O Gestor de Projectos</vt:lpstr>
      <vt:lpstr>Gestor de projectos</vt:lpstr>
      <vt:lpstr>Gestor de projectos</vt:lpstr>
      <vt:lpstr>Partes interessadas</vt:lpstr>
      <vt:lpstr>Exemplos de stakeholders</vt:lpstr>
      <vt:lpstr>Exemplos de stakeholders</vt:lpstr>
      <vt:lpstr>Projectos, programas e portfólios</vt:lpstr>
      <vt:lpstr>Projectos, programas e portfólios</vt:lpstr>
      <vt:lpstr>Projectos, programas e portfólios</vt:lpstr>
      <vt:lpstr>Complexidade de um projecto</vt:lpstr>
      <vt:lpstr>Complexidade versus Incerteza</vt:lpstr>
      <vt:lpstr>Factores críticos de sucesso em projectos de TI</vt:lpstr>
      <vt:lpstr>Factores críticos de sucesso em projectos de TI</vt:lpstr>
      <vt:lpstr>Factores críticos de sucesso em projectos de TI</vt:lpstr>
      <vt:lpstr>Factores críticos de sucesso em projectos de TI</vt:lpstr>
      <vt:lpstr>Taxa de Sucesso – Projectos de TI</vt:lpstr>
      <vt:lpstr>Taxa de Sucesso – Projectos de 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PROJECTOS</dc:title>
  <dc:creator>cecinio sardinha</dc:creator>
  <cp:lastModifiedBy>Admin</cp:lastModifiedBy>
  <cp:revision>134</cp:revision>
  <dcterms:created xsi:type="dcterms:W3CDTF">2020-11-09T03:09:12Z</dcterms:created>
  <dcterms:modified xsi:type="dcterms:W3CDTF">2024-09-10T04:57:55Z</dcterms:modified>
</cp:coreProperties>
</file>